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1"/>
  </p:sldMasterIdLst>
  <p:notesMasterIdLst>
    <p:notesMasterId r:id="rId19"/>
  </p:notesMasterIdLst>
  <p:sldIdLst>
    <p:sldId id="256" r:id="rId2"/>
    <p:sldId id="270" r:id="rId3"/>
    <p:sldId id="257" r:id="rId4"/>
    <p:sldId id="271" r:id="rId5"/>
    <p:sldId id="258" r:id="rId6"/>
    <p:sldId id="272" r:id="rId7"/>
    <p:sldId id="259" r:id="rId8"/>
    <p:sldId id="261" r:id="rId9"/>
    <p:sldId id="260" r:id="rId10"/>
    <p:sldId id="266" r:id="rId11"/>
    <p:sldId id="268" r:id="rId12"/>
    <p:sldId id="262" r:id="rId13"/>
    <p:sldId id="267" r:id="rId14"/>
    <p:sldId id="263" r:id="rId15"/>
    <p:sldId id="264" r:id="rId16"/>
    <p:sldId id="269" r:id="rId17"/>
    <p:sldId id="26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78"/>
    <p:restoredTop sz="95561"/>
  </p:normalViewPr>
  <p:slideViewPr>
    <p:cSldViewPr snapToGrid="0">
      <p:cViewPr varScale="1">
        <p:scale>
          <a:sx n="76" d="100"/>
          <a:sy n="76" d="100"/>
        </p:scale>
        <p:origin x="208" y="8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877C7B-2316-3C47-B746-8E377391687B}" type="datetimeFigureOut">
              <a:rPr lang="en-TH" smtClean="0"/>
              <a:t>7/30/24</a:t>
            </a:fld>
            <a:endParaRPr lang="en-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11ACC-196D-C64A-951E-E64A3A8517FF}" type="slidenum">
              <a:rPr lang="en-TH" smtClean="0"/>
              <a:t>‹#›</a:t>
            </a:fld>
            <a:endParaRPr lang="en-TH"/>
          </a:p>
        </p:txBody>
      </p:sp>
    </p:spTree>
    <p:extLst>
      <p:ext uri="{BB962C8B-B14F-4D97-AF65-F5344CB8AC3E}">
        <p14:creationId xmlns:p14="http://schemas.microsoft.com/office/powerpoint/2010/main" val="192347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34411ACC-196D-C64A-951E-E64A3A8517FF}" type="slidenum">
              <a:rPr lang="en-TH" smtClean="0"/>
              <a:t>10</a:t>
            </a:fld>
            <a:endParaRPr lang="en-TH"/>
          </a:p>
        </p:txBody>
      </p:sp>
    </p:spTree>
    <p:extLst>
      <p:ext uri="{BB962C8B-B14F-4D97-AF65-F5344CB8AC3E}">
        <p14:creationId xmlns:p14="http://schemas.microsoft.com/office/powerpoint/2010/main" val="1173223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dirty="0"/>
          </a:p>
        </p:txBody>
      </p:sp>
      <p:sp>
        <p:nvSpPr>
          <p:cNvPr id="4" name="Slide Number Placeholder 3"/>
          <p:cNvSpPr>
            <a:spLocks noGrp="1"/>
          </p:cNvSpPr>
          <p:nvPr>
            <p:ph type="sldNum" sz="quarter" idx="5"/>
          </p:nvPr>
        </p:nvSpPr>
        <p:spPr/>
        <p:txBody>
          <a:bodyPr/>
          <a:lstStyle/>
          <a:p>
            <a:fld id="{34411ACC-196D-C64A-951E-E64A3A8517FF}" type="slidenum">
              <a:rPr lang="en-TH" smtClean="0"/>
              <a:t>13</a:t>
            </a:fld>
            <a:endParaRPr lang="en-TH"/>
          </a:p>
        </p:txBody>
      </p:sp>
    </p:spTree>
    <p:extLst>
      <p:ext uri="{BB962C8B-B14F-4D97-AF65-F5344CB8AC3E}">
        <p14:creationId xmlns:p14="http://schemas.microsoft.com/office/powerpoint/2010/main" val="3679865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6969C88-B244-455D-A017-012B25B1ACDD}" type="datetimeFigureOut">
              <a:rPr lang="en-US" smtClean="0"/>
              <a:t>7/30/24</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12243038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pPr/>
              <a:t>7/30/24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1937861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7/30/24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616004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7/30/24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170614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7/30/24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601730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7/30/24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1695924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7/30/24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153504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954840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9414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8428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58902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t>7/30/24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11336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t>7/30/24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91315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t>7/30/24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3123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6969C88-B244-455D-A017-012B25B1ACDD}" type="datetimeFigureOut">
              <a:rPr lang="en-US" smtClean="0"/>
              <a:t>7/30/24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40611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t>7/30/24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7085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t>7/30/24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823198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969C88-B244-455D-A017-012B25B1ACDD}" type="datetimeFigureOut">
              <a:rPr lang="en-US" smtClean="0"/>
              <a:pPr/>
              <a:t>7/30/24</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3006583846"/>
      </p:ext>
    </p:extLst>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commons.wikimedia.org/wiki/Special:MyLanguage/Commons:Reusing_content_outside_Wikimedia" TargetMode="External"/><Relationship Id="rId7" Type="http://schemas.openxmlformats.org/officeDocument/2006/relationships/image" Target="../media/image6.png"/><Relationship Id="rId2" Type="http://schemas.openxmlformats.org/officeDocument/2006/relationships/hyperlink" Target="mailto:?subject=Torn%20US%20Flag%20after%20Hurricane%20Ike%20(2854428187)&amp;body=https%3A%2F%2Fcommons.wikimedia.org%2Fwiki%2FFile%3ATorn_US_Flag_after_Hurricane_Ike_(2854428187).jpg%0A%0Akarllehenbauer%2C%20CC%20BY%202.0%20%3Chttps%3A%2F%2Fcreativecommons.org%2Flicenses%2Fby%2F2.0%3E%2C%20via%20Wikimedia%20Commons" TargetMode="Externa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hyperlink" Target="https://upload.wikimedia.org/wikipedia/commons/0/0d/Torn_US_Flag_after_Hurricane_Ike_%282854428187%29.jpg" TargetMode="Externa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ny1.com/nyc/all-boroughs/weather/watches-warning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cdn.britannica.com/93/129093-050-97EC9D2D/Antonio-Gramsci.jpg"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hif.wikipedia.org/wiki/file:Osama_bin_Laden_in_2001_(cropped).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13DFC8-8E18-E5DE-2650-4B97ED2E58CA}"/>
              </a:ext>
            </a:extLst>
          </p:cNvPr>
          <p:cNvSpPr>
            <a:spLocks noGrp="1"/>
          </p:cNvSpPr>
          <p:nvPr>
            <p:ph type="title"/>
          </p:nvPr>
        </p:nvSpPr>
        <p:spPr/>
        <p:txBody>
          <a:bodyPr/>
          <a:lstStyle/>
          <a:p>
            <a:endParaRPr lang="en-TH" dirty="0"/>
          </a:p>
        </p:txBody>
      </p:sp>
      <p:sp>
        <p:nvSpPr>
          <p:cNvPr id="10" name="Content Placeholder 9">
            <a:extLst>
              <a:ext uri="{FF2B5EF4-FFF2-40B4-BE49-F238E27FC236}">
                <a16:creationId xmlns:a16="http://schemas.microsoft.com/office/drawing/2014/main" id="{D57497E9-5438-9A61-EAAD-AEAE5E8068C0}"/>
              </a:ext>
            </a:extLst>
          </p:cNvPr>
          <p:cNvSpPr>
            <a:spLocks noGrp="1"/>
          </p:cNvSpPr>
          <p:nvPr>
            <p:ph idx="1"/>
          </p:nvPr>
        </p:nvSpPr>
        <p:spPr/>
        <p:txBody>
          <a:bodyPr>
            <a:normAutofit/>
          </a:bodyPr>
          <a:lstStyle/>
          <a:p>
            <a:pPr marL="0" indent="0" algn="ctr">
              <a:buNone/>
            </a:pPr>
            <a:r>
              <a:rPr lang="en-TH" sz="4000" b="1" dirty="0"/>
              <a:t>Crisis of the Empire, Opportunity</a:t>
            </a:r>
          </a:p>
          <a:p>
            <a:pPr marL="0" indent="0" algn="ctr">
              <a:buNone/>
            </a:pPr>
            <a:r>
              <a:rPr lang="en-US" sz="4000" b="1" dirty="0"/>
              <a:t>for the Rest?</a:t>
            </a:r>
            <a:endParaRPr lang="en-TH" sz="4000" b="1" dirty="0"/>
          </a:p>
          <a:p>
            <a:pPr marL="0" indent="0" algn="ctr">
              <a:buNone/>
            </a:pPr>
            <a:r>
              <a:rPr lang="en-TH" sz="3200" b="1" dirty="0"/>
              <a:t>Global NATO Webinar July 17, 2024</a:t>
            </a:r>
          </a:p>
        </p:txBody>
      </p:sp>
      <p:sp>
        <p:nvSpPr>
          <p:cNvPr id="11" name="Rectangle 1">
            <a:extLst>
              <a:ext uri="{FF2B5EF4-FFF2-40B4-BE49-F238E27FC236}">
                <a16:creationId xmlns:a16="http://schemas.microsoft.com/office/drawing/2014/main" id="{1FA18758-69BE-845B-C5A5-739A9E961A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TH" altLang="en-TH"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TH" altLang="en-TH" sz="1800" b="0" i="0" u="none" strike="noStrike" cap="none" normalizeH="0" baseline="0">
              <a:ln>
                <a:noFill/>
              </a:ln>
              <a:solidFill>
                <a:schemeClr val="tx1"/>
              </a:solidFill>
              <a:effectLst/>
              <a:latin typeface="Arial" panose="020B0604020202020204" pitchFamily="34" charset="0"/>
            </a:endParaRPr>
          </a:p>
        </p:txBody>
      </p:sp>
      <p:sp>
        <p:nvSpPr>
          <p:cNvPr id="12" name="Rectangle 2">
            <a:extLst>
              <a:ext uri="{FF2B5EF4-FFF2-40B4-BE49-F238E27FC236}">
                <a16:creationId xmlns:a16="http://schemas.microsoft.com/office/drawing/2014/main" id="{67F2BCB6-FAAD-6D83-B69E-D440B6EAC8A1}"/>
              </a:ext>
            </a:extLst>
          </p:cNvPr>
          <p:cNvSpPr>
            <a:spLocks noChangeArrowheads="1"/>
          </p:cNvSpPr>
          <p:nvPr/>
        </p:nvSpPr>
        <p:spPr bwMode="auto">
          <a:xfrm>
            <a:off x="6967538" y="601151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TH" altLang="en-TH" sz="1800" b="0" i="0" u="none" strike="noStrike" cap="none" normalizeH="0" baseline="0">
                <a:ln>
                  <a:noFill/>
                </a:ln>
                <a:solidFill>
                  <a:schemeClr val="tx1"/>
                </a:solidFill>
                <a:effectLst/>
                <a:latin typeface="Arial" panose="020B0604020202020204" pitchFamily="34" charset="0"/>
              </a:rPr>
              <a:t>  </a:t>
            </a:r>
            <a:r>
              <a:rPr kumimoji="0" lang="en-TH" altLang="en-TH" sz="4000" b="0" i="0" u="none" strike="noStrike" cap="none" normalizeH="0" baseline="0">
                <a:ln>
                  <a:noFill/>
                </a:ln>
                <a:solidFill>
                  <a:schemeClr val="tx1"/>
                </a:solidFill>
                <a:effectLst/>
                <a:latin typeface="Arial" panose="020B0604020202020204" pitchFamily="34" charset="0"/>
              </a:rPr>
              <a:t>     </a:t>
            </a:r>
            <a:r>
              <a:rPr kumimoji="0" lang="en-TH" altLang="en-TH" sz="1800" b="0" i="0" u="none" strike="noStrike" cap="none" normalizeH="0" baseline="0">
                <a:ln>
                  <a:noFill/>
                </a:ln>
                <a:solidFill>
                  <a:schemeClr val="tx1"/>
                </a:solidFill>
                <a:effectLst/>
                <a:latin typeface="Arial" panose="020B0604020202020204" pitchFamily="34" charset="0"/>
              </a:rPr>
              <a:t>Download</a:t>
            </a:r>
            <a:r>
              <a:rPr kumimoji="0" lang="en-TH" altLang="en-TH" sz="1700" b="0" i="0" u="none" strike="noStrike" cap="none" normalizeH="0" baseline="0">
                <a:ln>
                  <a:noFill/>
                </a:ln>
                <a:solidFill>
                  <a:schemeClr val="tx1"/>
                </a:solidFill>
                <a:effectLst/>
                <a:latin typeface="Arial" panose="020B0604020202020204" pitchFamily="34" charset="0"/>
              </a:rPr>
              <a:t>all sizes</a:t>
            </a:r>
            <a:r>
              <a:rPr kumimoji="0" lang="en-TH" altLang="en-TH" sz="1000" b="0" i="0" u="none" strike="noStrike" cap="none" normalizeH="0" baseline="0">
                <a:ln>
                  <a:noFill/>
                </a:ln>
                <a:solidFill>
                  <a:schemeClr val="tx1"/>
                </a:solidFill>
                <a:effectLst/>
                <a:latin typeface="Arial" panose="020B0604020202020204" pitchFamily="34" charset="0"/>
              </a:rPr>
              <a:t>  </a:t>
            </a:r>
            <a:r>
              <a:rPr kumimoji="0" lang="en-TH" altLang="en-TH" sz="4000" b="0" i="0" u="none" strike="noStrike" cap="none" normalizeH="0" baseline="0">
                <a:ln>
                  <a:noFill/>
                </a:ln>
                <a:solidFill>
                  <a:schemeClr val="tx1"/>
                </a:solidFill>
                <a:effectLst/>
                <a:latin typeface="Arial" panose="020B0604020202020204" pitchFamily="34" charset="0"/>
              </a:rPr>
              <a:t>     </a:t>
            </a:r>
            <a:r>
              <a:rPr kumimoji="0" lang="en-TH" altLang="en-TH" sz="1800" b="0" i="0" u="none" strike="noStrike" cap="none" normalizeH="0" baseline="0">
                <a:ln>
                  <a:noFill/>
                </a:ln>
                <a:solidFill>
                  <a:schemeClr val="tx1"/>
                </a:solidFill>
                <a:effectLst/>
                <a:latin typeface="Arial" panose="020B0604020202020204" pitchFamily="34" charset="0"/>
              </a:rPr>
              <a:t>Use this file</a:t>
            </a:r>
            <a:r>
              <a:rPr kumimoji="0" lang="en-TH" altLang="en-TH" sz="1700" b="0" i="0" u="none" strike="noStrike" cap="none" normalizeH="0" baseline="0">
                <a:ln>
                  <a:noFill/>
                </a:ln>
                <a:solidFill>
                  <a:schemeClr val="tx1"/>
                </a:solidFill>
                <a:effectLst/>
                <a:latin typeface="Arial" panose="020B0604020202020204" pitchFamily="34" charset="0"/>
              </a:rPr>
              <a:t>on the web</a:t>
            </a:r>
            <a:r>
              <a:rPr kumimoji="0" lang="en-TH" altLang="en-TH" sz="1000" b="0" i="0" u="none" strike="noStrike" cap="none" normalizeH="0" baseline="0">
                <a:ln>
                  <a:noFill/>
                </a:ln>
                <a:solidFill>
                  <a:schemeClr val="tx1"/>
                </a:solidFill>
                <a:effectLst/>
                <a:latin typeface="Arial" panose="020B0604020202020204" pitchFamily="34" charset="0"/>
              </a:rPr>
              <a:t>  </a:t>
            </a:r>
            <a:r>
              <a:rPr kumimoji="0" lang="en-TH" altLang="en-TH" sz="4000" b="0" i="0" u="none" strike="noStrike" cap="none" normalizeH="0" baseline="0">
                <a:ln>
                  <a:noFill/>
                </a:ln>
                <a:solidFill>
                  <a:schemeClr val="tx1"/>
                </a:solidFill>
                <a:effectLst/>
                <a:latin typeface="Arial" panose="020B0604020202020204" pitchFamily="34" charset="0"/>
              </a:rPr>
              <a:t>     </a:t>
            </a:r>
            <a:r>
              <a:rPr kumimoji="0" lang="en-TH" altLang="en-TH" sz="1800" b="0" i="0" u="none" strike="noStrike" cap="none" normalizeH="0" baseline="0">
                <a:ln>
                  <a:noFill/>
                </a:ln>
                <a:solidFill>
                  <a:schemeClr val="tx1"/>
                </a:solidFill>
                <a:effectLst/>
                <a:latin typeface="Arial" panose="020B0604020202020204" pitchFamily="34" charset="0"/>
              </a:rPr>
              <a:t>Use this file</a:t>
            </a:r>
            <a:r>
              <a:rPr kumimoji="0" lang="en-TH" altLang="en-TH" sz="1700" b="0" i="0" u="none" strike="noStrike" cap="none" normalizeH="0" baseline="0">
                <a:ln>
                  <a:noFill/>
                </a:ln>
                <a:solidFill>
                  <a:schemeClr val="tx1"/>
                </a:solidFill>
                <a:effectLst/>
                <a:latin typeface="Arial" panose="020B0604020202020204" pitchFamily="34" charset="0"/>
              </a:rPr>
              <a:t>on a wiki</a:t>
            </a:r>
            <a:r>
              <a:rPr kumimoji="0" lang="en-TH" altLang="en-TH" sz="1000" b="0" i="0" u="none" strike="noStrike" cap="none" normalizeH="0" baseline="0">
                <a:ln>
                  <a:noFill/>
                </a:ln>
                <a:solidFill>
                  <a:schemeClr val="tx1"/>
                </a:solidFill>
                <a:effectLst/>
                <a:latin typeface="Arial" panose="020B0604020202020204" pitchFamily="34" charset="0"/>
              </a:rPr>
              <a:t>  </a:t>
            </a:r>
            <a:r>
              <a:rPr kumimoji="0" lang="en-TH" altLang="en-TH" sz="4000" b="0" i="0" u="none" strike="noStrike" cap="none" normalizeH="0" baseline="0">
                <a:ln>
                  <a:noFill/>
                </a:ln>
                <a:solidFill>
                  <a:schemeClr val="tx1"/>
                </a:solidFill>
                <a:effectLst/>
                <a:latin typeface="Arial" panose="020B0604020202020204" pitchFamily="34" charset="0"/>
                <a:hlinkClick r:id="rId2" tooltip="Email a link to this file"/>
              </a:rPr>
              <a:t>     </a:t>
            </a:r>
            <a:r>
              <a:rPr kumimoji="0" lang="en-TH" altLang="en-TH" sz="1800" b="0" i="0" u="none" strike="noStrike" cap="none" normalizeH="0" baseline="0">
                <a:ln>
                  <a:noFill/>
                </a:ln>
                <a:solidFill>
                  <a:schemeClr val="tx1"/>
                </a:solidFill>
                <a:effectLst/>
                <a:latin typeface="Arial" panose="020B0604020202020204" pitchFamily="34" charset="0"/>
                <a:hlinkClick r:id="rId2" tooltip="Email a link to this file"/>
              </a:rPr>
              <a:t>Email a link</a:t>
            </a:r>
            <a:r>
              <a:rPr kumimoji="0" lang="en-TH" altLang="en-TH" sz="1700" b="0" i="0" u="none" strike="noStrike" cap="none" normalizeH="0" baseline="0">
                <a:ln>
                  <a:noFill/>
                </a:ln>
                <a:solidFill>
                  <a:schemeClr val="tx1"/>
                </a:solidFill>
                <a:effectLst/>
                <a:latin typeface="Arial" panose="020B0604020202020204" pitchFamily="34" charset="0"/>
                <a:hlinkClick r:id="rId2" tooltip="Email a link to this file"/>
              </a:rPr>
              <a:t>to this file</a:t>
            </a:r>
            <a:r>
              <a:rPr kumimoji="0" lang="en-TH" altLang="en-TH" sz="1000" b="0" i="0" u="none" strike="noStrike" cap="none" normalizeH="0" baseline="0">
                <a:ln>
                  <a:noFill/>
                </a:ln>
                <a:solidFill>
                  <a:schemeClr val="tx1"/>
                </a:solidFill>
                <a:effectLst/>
                <a:latin typeface="Arial" panose="020B0604020202020204" pitchFamily="34" charset="0"/>
              </a:rPr>
              <a:t>  </a:t>
            </a:r>
            <a:r>
              <a:rPr kumimoji="0" lang="en-TH" altLang="en-TH" sz="4000" b="0" i="0" u="none" strike="noStrike" cap="none" normalizeH="0" baseline="0">
                <a:ln>
                  <a:noFill/>
                </a:ln>
                <a:solidFill>
                  <a:schemeClr val="tx1"/>
                </a:solidFill>
                <a:effectLst/>
                <a:latin typeface="Arial" panose="020B0604020202020204" pitchFamily="34" charset="0"/>
                <a:hlinkClick r:id="rId3" tooltip="Information about reusing"/>
              </a:rPr>
              <a:t>     </a:t>
            </a:r>
            <a:r>
              <a:rPr kumimoji="0" lang="en-TH" altLang="en-TH" sz="1800" b="0" i="0" u="none" strike="noStrike" cap="none" normalizeH="0" baseline="0">
                <a:ln>
                  <a:noFill/>
                </a:ln>
                <a:solidFill>
                  <a:schemeClr val="tx1"/>
                </a:solidFill>
                <a:effectLst/>
                <a:latin typeface="Arial" panose="020B0604020202020204" pitchFamily="34" charset="0"/>
                <a:hlinkClick r:id="rId3" tooltip="Information about reusing"/>
              </a:rPr>
              <a:t>Information</a:t>
            </a:r>
            <a:r>
              <a:rPr kumimoji="0" lang="en-TH" altLang="en-TH" sz="1700" b="0" i="0" u="none" strike="noStrike" cap="none" normalizeH="0" baseline="0">
                <a:ln>
                  <a:noFill/>
                </a:ln>
                <a:solidFill>
                  <a:schemeClr val="tx1"/>
                </a:solidFill>
                <a:effectLst/>
                <a:latin typeface="Arial" panose="020B0604020202020204" pitchFamily="34" charset="0"/>
                <a:hlinkClick r:id="rId3" tooltip="Information about reusing"/>
              </a:rPr>
              <a:t>about reusing</a:t>
            </a:r>
            <a:r>
              <a:rPr kumimoji="0" lang="en-TH" altLang="en-TH" sz="1000" b="0" i="0" u="none" strike="noStrike" cap="none" normalizeH="0" baseline="0">
                <a:ln>
                  <a:noFill/>
                </a:ln>
                <a:solidFill>
                  <a:schemeClr val="tx1"/>
                </a:solidFill>
                <a:effectLst/>
                <a:latin typeface="Arial" panose="020B0604020202020204" pitchFamily="34" charset="0"/>
              </a:rPr>
              <a:t>  </a:t>
            </a:r>
            <a:r>
              <a:rPr kumimoji="0" lang="en-TH" altLang="en-TH" sz="1600" b="0" i="0" u="none" strike="noStrike" cap="none" normalizeH="0" baseline="0">
                <a:ln>
                  <a:noFill/>
                </a:ln>
                <a:solidFill>
                  <a:schemeClr val="tx1"/>
                </a:solidFill>
                <a:effectLst/>
                <a:latin typeface="Arial" panose="020B0604020202020204" pitchFamily="34" charset="0"/>
                <a:hlinkClick r:id="rId4"/>
              </a:rPr>
              <a:t>     </a:t>
            </a:r>
            <a:endParaRPr kumimoji="0" lang="en-TH" altLang="en-TH" sz="1800" b="0" i="0" u="none" strike="noStrike" cap="none" normalizeH="0" baseline="0">
              <a:ln>
                <a:noFill/>
              </a:ln>
              <a:solidFill>
                <a:schemeClr val="tx1"/>
              </a:solidFill>
              <a:effectLst/>
              <a:latin typeface="Arial" panose="020B0604020202020204" pitchFamily="34" charset="0"/>
              <a:hlinkClick r:id="rId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TH" altLang="en-TH" sz="1800" b="0" i="0" u="none" strike="noStrike" cap="none" normalizeH="0" baseline="0">
                <a:ln>
                  <a:noFill/>
                </a:ln>
                <a:solidFill>
                  <a:schemeClr val="tx1"/>
                </a:solidFill>
                <a:effectLst/>
                <a:latin typeface="Arial" panose="020B0604020202020204" pitchFamily="34" charset="0"/>
                <a:hlinkClick r:id="rId4"/>
              </a:rPr>
              <a:t>  </a:t>
            </a:r>
            <a:r>
              <a:rPr kumimoji="0" lang="en-TH" altLang="en-TH" sz="48000" b="0" i="0" u="none" strike="noStrike" cap="none" normalizeH="0" baseline="0">
                <a:ln>
                  <a:noFill/>
                </a:ln>
                <a:solidFill>
                  <a:schemeClr val="tx1"/>
                </a:solidFill>
                <a:effectLst/>
                <a:latin typeface="Arial" panose="020B0604020202020204" pitchFamily="34" charset="0"/>
                <a:hlinkClick r:id="rId4"/>
              </a:rPr>
              <a:t> </a:t>
            </a:r>
            <a:r>
              <a:rPr kumimoji="0" lang="en-TH" altLang="en-TH" sz="48000" b="0" i="0" u="none" strike="noStrike" cap="none" normalizeH="0" baseline="0">
                <a:ln>
                  <a:noFill/>
                </a:ln>
                <a:solidFill>
                  <a:schemeClr val="tx1"/>
                </a:solidFill>
                <a:effectLst/>
                <a:latin typeface="Arial" panose="020B0604020202020204" pitchFamily="34" charset="0"/>
              </a:rPr>
              <a:t>     </a:t>
            </a:r>
            <a:endParaRPr kumimoji="0" lang="en-TH" altLang="en-TH" sz="1800" b="0" i="0" u="none" strike="noStrike" cap="none" normalizeH="0" baseline="0">
              <a:ln>
                <a:noFill/>
              </a:ln>
              <a:solidFill>
                <a:schemeClr val="tx1"/>
              </a:solidFill>
              <a:effectLst/>
              <a:latin typeface="Arial" panose="020B0604020202020204" pitchFamily="34" charset="0"/>
            </a:endParaRPr>
          </a:p>
        </p:txBody>
      </p:sp>
      <p:pic>
        <p:nvPicPr>
          <p:cNvPr id="6147" name="Picture 3">
            <a:extLst>
              <a:ext uri="{FF2B5EF4-FFF2-40B4-BE49-F238E27FC236}">
                <a16:creationId xmlns:a16="http://schemas.microsoft.com/office/drawing/2014/main" id="{D10557DC-E5AA-CF39-81E5-CFC9C9D86C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3962400"/>
            <a:ext cx="6350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8ED12D50-4F8A-40E3-B36D-31359735FE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7638" y="-3962400"/>
            <a:ext cx="6350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a:extLst>
              <a:ext uri="{FF2B5EF4-FFF2-40B4-BE49-F238E27FC236}">
                <a16:creationId xmlns:a16="http://schemas.microsoft.com/office/drawing/2014/main" id="{D72F8470-2A1D-FBFE-5ADC-CCAF9E0229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5475" y="-3962400"/>
            <a:ext cx="6350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hlinkClick r:id="rId2" tooltip="Email a link to this file"/>
            <a:extLst>
              <a:ext uri="{FF2B5EF4-FFF2-40B4-BE49-F238E27FC236}">
                <a16:creationId xmlns:a16="http://schemas.microsoft.com/office/drawing/2014/main" id="{AF2BEE08-7A68-5E1D-55D5-C06B5BCDB2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4238" y="-3962400"/>
            <a:ext cx="6350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a:hlinkClick r:id="rId3" tooltip="Information about reusing"/>
            <a:extLst>
              <a:ext uri="{FF2B5EF4-FFF2-40B4-BE49-F238E27FC236}">
                <a16:creationId xmlns:a16="http://schemas.microsoft.com/office/drawing/2014/main" id="{5F9BFA20-A100-7603-3D66-4A7B300173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63325" y="-3962400"/>
            <a:ext cx="6350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hlinkClick r:id="rId4"/>
            <a:extLst>
              <a:ext uri="{FF2B5EF4-FFF2-40B4-BE49-F238E27FC236}">
                <a16:creationId xmlns:a16="http://schemas.microsoft.com/office/drawing/2014/main" id="{3489A9E1-5494-E9C2-ACFB-4E8C3D0A2D1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595475" y="-3962400"/>
            <a:ext cx="2540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a:extLst>
              <a:ext uri="{FF2B5EF4-FFF2-40B4-BE49-F238E27FC236}">
                <a16:creationId xmlns:a16="http://schemas.microsoft.com/office/drawing/2014/main" id="{C6B9CB16-DE23-740A-FE8C-EB1EB3E2F9AB}"/>
              </a:ext>
            </a:extLst>
          </p:cNvPr>
          <p:cNvPicPr>
            <a:picLocks noChangeArrowheads="1"/>
          </p:cNvPicPr>
          <p:nvPr/>
        </p:nvPicPr>
        <p:blipFill>
          <a:blip r:embed="rId11">
            <a:alphaModFix amt="50000"/>
            <a:extLst>
              <a:ext uri="{28A0092B-C50C-407E-A947-70E740481C1C}">
                <a14:useLocalDpi xmlns:a14="http://schemas.microsoft.com/office/drawing/2010/main" val="0"/>
              </a:ext>
            </a:extLst>
          </a:blip>
          <a:srcRect/>
          <a:stretch>
            <a:fillRect/>
          </a:stretch>
        </p:blipFill>
        <p:spPr bwMode="auto">
          <a:xfrm>
            <a:off x="12000" y="54000"/>
            <a:ext cx="12168000" cy="68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264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6649-A4BB-DD4B-4881-5365304EA387}"/>
              </a:ext>
            </a:extLst>
          </p:cNvPr>
          <p:cNvSpPr>
            <a:spLocks noGrp="1"/>
          </p:cNvSpPr>
          <p:nvPr>
            <p:ph type="title"/>
          </p:nvPr>
        </p:nvSpPr>
        <p:spPr/>
        <p:txBody>
          <a:bodyPr/>
          <a:lstStyle/>
          <a:p>
            <a:r>
              <a:rPr lang="en-US" b="1" dirty="0"/>
              <a:t>B</a:t>
            </a:r>
            <a:r>
              <a:rPr lang="en-TH" b="1" dirty="0"/>
              <a:t>iden struggles to keep nato together</a:t>
            </a:r>
          </a:p>
        </p:txBody>
      </p:sp>
      <p:sp>
        <p:nvSpPr>
          <p:cNvPr id="3" name="Content Placeholder 2">
            <a:extLst>
              <a:ext uri="{FF2B5EF4-FFF2-40B4-BE49-F238E27FC236}">
                <a16:creationId xmlns:a16="http://schemas.microsoft.com/office/drawing/2014/main" id="{C7C54B4E-687B-AB86-3C07-CF86114E53BB}"/>
              </a:ext>
            </a:extLst>
          </p:cNvPr>
          <p:cNvSpPr>
            <a:spLocks noGrp="1"/>
          </p:cNvSpPr>
          <p:nvPr>
            <p:ph idx="1"/>
          </p:nvPr>
        </p:nvSpPr>
        <p:spPr>
          <a:xfrm>
            <a:off x="778566" y="2500207"/>
            <a:ext cx="10131425" cy="3649133"/>
          </a:xfrm>
        </p:spPr>
        <p:txBody>
          <a:bodyPr>
            <a:noAutofit/>
          </a:bodyPr>
          <a:lstStyle/>
          <a:p>
            <a:pPr marL="0" indent="0">
              <a:buNone/>
            </a:pPr>
            <a:r>
              <a:rPr lang="en-US" sz="2400" dirty="0"/>
              <a:t>This order is what Biden extolled during his press conference on June 7, 2024.  It is an anachronistic order, and Biden’s defense of NATO showed him to he an anachronism. Several times, he referred to America as the "indispensable nation," parroting Madeline Albright's arrogant line, and presented himself as the prime defender of the country's cold war alliances, NATO in Europe, the US-Japan-Korea military complex in Asia, and Israel. This role as global sheriff is precisely what a very significant section of the electorate is tired of playing owing to the high cost it has entailed, not only in terms of subsidizing those allies but even more, in terms of what many perceive as the way preserving the empire has come at the expense of the economy and the living standards of the people. </a:t>
            </a:r>
            <a:r>
              <a:rPr lang="en-US" sz="2400" b="1" i="1" kern="100" dirty="0">
                <a:effectLst/>
                <a:latin typeface="Aptos" panose="020B0004020202020204" pitchFamily="34" charset="0"/>
                <a:ea typeface="Aptos" panose="020B0004020202020204" pitchFamily="34" charset="0"/>
                <a:cs typeface="Angsana New" panose="02020603050405020304" pitchFamily="18" charset="-34"/>
              </a:rPr>
              <a:t>	</a:t>
            </a:r>
            <a:endParaRPr lang="en-TH" sz="2400" kern="100" dirty="0">
              <a:effectLst/>
              <a:latin typeface="Aptos" panose="020B0004020202020204" pitchFamily="34" charset="0"/>
              <a:ea typeface="Aptos" panose="020B0004020202020204" pitchFamily="34" charset="0"/>
              <a:cs typeface="Angsana New" panose="02020603050405020304" pitchFamily="18" charset="-34"/>
            </a:endParaRPr>
          </a:p>
          <a:p>
            <a:endParaRPr lang="en-TH" sz="2400" dirty="0"/>
          </a:p>
        </p:txBody>
      </p:sp>
      <p:sp>
        <p:nvSpPr>
          <p:cNvPr id="4" name="Rectangle 1">
            <a:extLst>
              <a:ext uri="{FF2B5EF4-FFF2-40B4-BE49-F238E27FC236}">
                <a16:creationId xmlns:a16="http://schemas.microsoft.com/office/drawing/2014/main" id="{C2F33C1B-1A5D-D0F8-95E2-FCFBC6F3BDCF}"/>
              </a:ext>
            </a:extLst>
          </p:cNvPr>
          <p:cNvSpPr>
            <a:spLocks noChangeArrowheads="1"/>
          </p:cNvSpPr>
          <p:nvPr/>
        </p:nvSpPr>
        <p:spPr bwMode="auto">
          <a:xfrm>
            <a:off x="-68580" y="3200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TH" altLang="en-TH" sz="1800" b="0" i="0" u="none" strike="noStrike" cap="none" normalizeH="0" baseline="0" dirty="0">
                <a:ln>
                  <a:noFill/>
                </a:ln>
                <a:solidFill>
                  <a:schemeClr val="tx1"/>
                </a:solidFill>
                <a:effectLst/>
                <a:latin typeface="Arial" panose="020B0604020202020204" pitchFamily="34" charset="0"/>
                <a:hlinkClick r:id="rId3"/>
              </a:rPr>
              <a:t>WEATHER ALERTView full list of weather alerts </a:t>
            </a:r>
            <a:endParaRPr kumimoji="0" lang="en-TH" altLang="en-TH"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TH" altLang="en-TH" sz="1800" b="0" i="0" u="none" strike="noStrike" cap="none" normalizeH="0" baseline="0" dirty="0">
                <a:ln>
                  <a:noFill/>
                </a:ln>
                <a:solidFill>
                  <a:schemeClr val="tx1"/>
                </a:solidFill>
                <a:effectLst/>
                <a:latin typeface="Arial" panose="020B0604020202020204" pitchFamily="34" charset="0"/>
              </a:rPr>
              <a:t>  </a:t>
            </a:r>
            <a:r>
              <a:rPr kumimoji="0" lang="en-TH" altLang="en-TH" sz="56200" b="0" i="0" u="none" strike="noStrike" cap="none" normalizeH="0" baseline="0" dirty="0">
                <a:ln>
                  <a:noFill/>
                </a:ln>
                <a:solidFill>
                  <a:schemeClr val="tx1"/>
                </a:solidFill>
                <a:effectLst/>
                <a:latin typeface="Arial" panose="020B0604020202020204" pitchFamily="34" charset="0"/>
              </a:rPr>
              <a:t>         </a:t>
            </a:r>
            <a:r>
              <a:rPr kumimoji="0" lang="en-TH" altLang="en-TH"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TH" altLang="en-TH"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FILE - President Joe Biden speaks at a news conference Thursday July 11, 2024, on the final day of the NATO summit in Washington. (AP Photo/Jacquelyn Martin)">
            <a:extLst>
              <a:ext uri="{FF2B5EF4-FFF2-40B4-BE49-F238E27FC236}">
                <a16:creationId xmlns:a16="http://schemas.microsoft.com/office/drawing/2014/main" id="{06729B0F-7F34-02E7-9405-1C0083932DE7}"/>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29812" y="0"/>
            <a:ext cx="12162188" cy="68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38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07474-EEFA-899B-D035-378A9F73DBE9}"/>
              </a:ext>
            </a:extLst>
          </p:cNvPr>
          <p:cNvSpPr>
            <a:spLocks noGrp="1"/>
          </p:cNvSpPr>
          <p:nvPr>
            <p:ph type="title"/>
          </p:nvPr>
        </p:nvSpPr>
        <p:spPr/>
        <p:txBody>
          <a:bodyPr/>
          <a:lstStyle/>
          <a:p>
            <a:endParaRPr lang="en-TH"/>
          </a:p>
        </p:txBody>
      </p:sp>
      <p:sp>
        <p:nvSpPr>
          <p:cNvPr id="3" name="Content Placeholder 2">
            <a:extLst>
              <a:ext uri="{FF2B5EF4-FFF2-40B4-BE49-F238E27FC236}">
                <a16:creationId xmlns:a16="http://schemas.microsoft.com/office/drawing/2014/main" id="{C2385346-8A9C-5378-9CEA-95D4371C06F4}"/>
              </a:ext>
            </a:extLst>
          </p:cNvPr>
          <p:cNvSpPr>
            <a:spLocks noGrp="1"/>
          </p:cNvSpPr>
          <p:nvPr>
            <p:ph idx="1"/>
          </p:nvPr>
        </p:nvSpPr>
        <p:spPr/>
        <p:txBody>
          <a:bodyPr>
            <a:normAutofit lnSpcReduction="10000"/>
          </a:bodyPr>
          <a:lstStyle/>
          <a:p>
            <a:pPr marL="0" indent="0">
              <a:buNone/>
            </a:pPr>
            <a:r>
              <a:rPr lang="en-US" sz="2800" dirty="0"/>
              <a:t>Trump, on the other hand, understands that ordinary Americans have become weary of Kennedy's Cold War promise that Americans "shall pay any price, bear any burden, meet any hardship, support any friend, oppose any foe, in order to assure the survival and the success of liberty." He knows that this strong reluctance to continue bearing the burdens of empire extends from left to right and he has opportunistically played on it to advance his far-right agenda.  That he distrusts and dislikes NATO is a point the Biden people have stressed.</a:t>
            </a:r>
            <a:endParaRPr lang="en-TH" sz="2800" dirty="0"/>
          </a:p>
        </p:txBody>
      </p:sp>
      <p:pic>
        <p:nvPicPr>
          <p:cNvPr id="2049" name="Picture 1" descr="Donald Trump pumps his fist at the crowd after an attempted assassination at a campaign rally in Pennsylvania">
            <a:extLst>
              <a:ext uri="{FF2B5EF4-FFF2-40B4-BE49-F238E27FC236}">
                <a16:creationId xmlns:a16="http://schemas.microsoft.com/office/drawing/2014/main" id="{ACBB9474-12A7-FAA9-E37E-0AB6EBFDD6EB}"/>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91373" y="9000"/>
            <a:ext cx="1216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1BF1969F-016D-6471-9940-9357C315681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H"/>
          </a:p>
        </p:txBody>
      </p:sp>
    </p:spTree>
    <p:extLst>
      <p:ext uri="{BB962C8B-B14F-4D97-AF65-F5344CB8AC3E}">
        <p14:creationId xmlns:p14="http://schemas.microsoft.com/office/powerpoint/2010/main" val="609891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445D-9948-8B9C-E862-3BE14576DB6A}"/>
              </a:ext>
            </a:extLst>
          </p:cNvPr>
          <p:cNvSpPr>
            <a:spLocks noGrp="1"/>
          </p:cNvSpPr>
          <p:nvPr>
            <p:ph type="title"/>
          </p:nvPr>
        </p:nvSpPr>
        <p:spPr/>
        <p:txBody>
          <a:bodyPr/>
          <a:lstStyle/>
          <a:p>
            <a:r>
              <a:rPr lang="en-US" b="1" dirty="0"/>
              <a:t>C</a:t>
            </a:r>
            <a:r>
              <a:rPr lang="en-TH" b="1" dirty="0"/>
              <a:t>risis of the liberal international order</a:t>
            </a:r>
          </a:p>
        </p:txBody>
      </p:sp>
      <p:sp>
        <p:nvSpPr>
          <p:cNvPr id="3" name="Content Placeholder 2">
            <a:extLst>
              <a:ext uri="{FF2B5EF4-FFF2-40B4-BE49-F238E27FC236}">
                <a16:creationId xmlns:a16="http://schemas.microsoft.com/office/drawing/2014/main" id="{AC241895-5AEE-6D98-F40B-168D8D1EE8BF}"/>
              </a:ext>
            </a:extLst>
          </p:cNvPr>
          <p:cNvSpPr>
            <a:spLocks noGrp="1"/>
          </p:cNvSpPr>
          <p:nvPr>
            <p:ph idx="1"/>
          </p:nvPr>
        </p:nvSpPr>
        <p:spPr/>
        <p:txBody>
          <a:bodyPr>
            <a:normAutofit/>
          </a:bodyPr>
          <a:lstStyle/>
          <a:p>
            <a:pPr marL="0" indent="0">
              <a:buNone/>
            </a:pPr>
            <a:r>
              <a:rPr lang="en-TH" sz="3200" kern="100" dirty="0">
                <a:effectLst/>
                <a:latin typeface="Aptos" panose="020B0004020202020204" pitchFamily="34" charset="0"/>
                <a:ea typeface="Aptos" panose="020B0004020202020204" pitchFamily="34" charset="0"/>
                <a:cs typeface="Angsana New" panose="02020603050405020304" pitchFamily="18" charset="-34"/>
              </a:rPr>
              <a:t>This liberal order is now in trouble </a:t>
            </a:r>
            <a:r>
              <a:rPr lang="en-TH" sz="3200" kern="100" dirty="0">
                <a:latin typeface="Aptos" panose="020B0004020202020204" pitchFamily="34" charset="0"/>
                <a:ea typeface="Aptos" panose="020B0004020202020204" pitchFamily="34" charset="0"/>
                <a:cs typeface="Angsana New" panose="02020603050405020304" pitchFamily="18" charset="-34"/>
              </a:rPr>
              <a:t>i</a:t>
            </a:r>
            <a:r>
              <a:rPr lang="en-TH" sz="3200" kern="100" dirty="0">
                <a:effectLst/>
                <a:latin typeface="Aptos" panose="020B0004020202020204" pitchFamily="34" charset="0"/>
                <a:ea typeface="Aptos" panose="020B0004020202020204" pitchFamily="34" charset="0"/>
                <a:cs typeface="Angsana New" panose="02020603050405020304" pitchFamily="18" charset="-34"/>
              </a:rPr>
              <a:t>n two fronts: on the international front, it has lost legitimacy among the global South that sees the multeral system as designed mainly meant to keep it down; internally, the liberal democracy that is its guiding ideology is under assault from the far right. </a:t>
            </a:r>
            <a:endParaRPr lang="en-TH" sz="3200" dirty="0"/>
          </a:p>
        </p:txBody>
      </p:sp>
    </p:spTree>
    <p:extLst>
      <p:ext uri="{BB962C8B-B14F-4D97-AF65-F5344CB8AC3E}">
        <p14:creationId xmlns:p14="http://schemas.microsoft.com/office/powerpoint/2010/main" val="128104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0CCD-F613-A8A7-8B0C-2DFD2C6D2F10}"/>
              </a:ext>
            </a:extLst>
          </p:cNvPr>
          <p:cNvSpPr>
            <a:spLocks noGrp="1"/>
          </p:cNvSpPr>
          <p:nvPr>
            <p:ph type="title"/>
          </p:nvPr>
        </p:nvSpPr>
        <p:spPr/>
        <p:txBody>
          <a:bodyPr/>
          <a:lstStyle/>
          <a:p>
            <a:r>
              <a:rPr lang="en-TH" b="1" dirty="0"/>
              <a:t>WHAT IF THE FAR RIGHT COMES TO POWER?</a:t>
            </a:r>
          </a:p>
        </p:txBody>
      </p:sp>
      <p:sp>
        <p:nvSpPr>
          <p:cNvPr id="3" name="Content Placeholder 2">
            <a:extLst>
              <a:ext uri="{FF2B5EF4-FFF2-40B4-BE49-F238E27FC236}">
                <a16:creationId xmlns:a16="http://schemas.microsoft.com/office/drawing/2014/main" id="{8A2BB248-DA64-6BC9-33AC-EA869E76E1C0}"/>
              </a:ext>
            </a:extLst>
          </p:cNvPr>
          <p:cNvSpPr>
            <a:spLocks noGrp="1"/>
          </p:cNvSpPr>
          <p:nvPr>
            <p:ph idx="1"/>
          </p:nvPr>
        </p:nvSpPr>
        <p:spPr/>
        <p:txBody>
          <a:bodyPr/>
          <a:lstStyle/>
          <a:p>
            <a:pPr marL="0" indent="0">
              <a:buNone/>
            </a:pPr>
            <a:r>
              <a:rPr lang="en-TH" sz="2400" kern="100" dirty="0">
                <a:effectLst/>
                <a:latin typeface="Aptos" panose="020B0004020202020204" pitchFamily="34" charset="0"/>
                <a:ea typeface="Aptos" panose="020B0004020202020204" pitchFamily="34" charset="0"/>
                <a:cs typeface="Angsana New" panose="02020603050405020304" pitchFamily="18" charset="-34"/>
              </a:rPr>
              <a:t>If the far right comes to power in the US and in key states in Europe—and in the medium term it may come to power in France and soon after that, in Germany--the international order they would favor would probably continue to assert western economic supremacy but adopt a much more unilateralist approach, more protectionist approach of securing it instead of using NATO and the IMF-World Bank-WTO complex.  Certainly, the far right will abandon the hypocritical appeal to liberal democracy as a model for the rest of the world.  </a:t>
            </a:r>
          </a:p>
          <a:p>
            <a:endParaRPr lang="en-TH" dirty="0"/>
          </a:p>
        </p:txBody>
      </p:sp>
    </p:spTree>
    <p:extLst>
      <p:ext uri="{BB962C8B-B14F-4D97-AF65-F5344CB8AC3E}">
        <p14:creationId xmlns:p14="http://schemas.microsoft.com/office/powerpoint/2010/main" val="4263063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CA59-D91E-590A-5C6B-4879563FC025}"/>
              </a:ext>
            </a:extLst>
          </p:cNvPr>
          <p:cNvSpPr>
            <a:spLocks noGrp="1"/>
          </p:cNvSpPr>
          <p:nvPr>
            <p:ph type="title"/>
          </p:nvPr>
        </p:nvSpPr>
        <p:spPr/>
        <p:txBody>
          <a:bodyPr/>
          <a:lstStyle/>
          <a:p>
            <a:r>
              <a:rPr lang="en-US" b="1" dirty="0"/>
              <a:t>T</a:t>
            </a:r>
            <a:r>
              <a:rPr lang="en-TH" b="1" dirty="0"/>
              <a:t>he south china sea cockpit</a:t>
            </a:r>
          </a:p>
        </p:txBody>
      </p:sp>
      <p:sp>
        <p:nvSpPr>
          <p:cNvPr id="3" name="Content Placeholder 2">
            <a:extLst>
              <a:ext uri="{FF2B5EF4-FFF2-40B4-BE49-F238E27FC236}">
                <a16:creationId xmlns:a16="http://schemas.microsoft.com/office/drawing/2014/main" id="{FB5E57F7-8F53-8006-3FA1-3A12DCABF5C6}"/>
              </a:ext>
            </a:extLst>
          </p:cNvPr>
          <p:cNvSpPr>
            <a:spLocks noGrp="1"/>
          </p:cNvSpPr>
          <p:nvPr>
            <p:ph idx="1"/>
          </p:nvPr>
        </p:nvSpPr>
        <p:spPr/>
        <p:txBody>
          <a:bodyPr>
            <a:normAutofit/>
          </a:bodyPr>
          <a:lstStyle/>
          <a:p>
            <a:pPr marL="0" indent="0">
              <a:buNone/>
            </a:pPr>
            <a:r>
              <a:rPr lang="en-TH" sz="2400" dirty="0">
                <a:effectLst/>
                <a:latin typeface="Aptos" panose="020B0004020202020204" pitchFamily="34" charset="0"/>
                <a:ea typeface="Aptos" panose="020B0004020202020204" pitchFamily="34" charset="0"/>
                <a:cs typeface="Angsana New" panose="02020603050405020304" pitchFamily="18" charset="-34"/>
              </a:rPr>
              <a:t>The US has scores of bases surrounding China from Japan to the Philippines, including the massive floating base that is the Seventh Fleet.  The South China Sea is now filled with rival warships performing naval “exercises”; among the latest visitors are vessels from France and Germany, US allies that have been dragooned far from NATO’s traditional area of coverage to contain China. US and Chinese warships have been known to play games of chicken—heading at each other and then swerving at the last minute. A miscalculation of a few feet could result in a collision. Fears that the South China Sea will be the next site of armed conflict are not alarmist</a:t>
            </a:r>
            <a:r>
              <a:rPr lang="en-TH" sz="2400" dirty="0">
                <a:effectLst/>
              </a:rPr>
              <a:t> </a:t>
            </a:r>
            <a:endParaRPr lang="en-TH" sz="2400" dirty="0"/>
          </a:p>
        </p:txBody>
      </p:sp>
      <p:pic>
        <p:nvPicPr>
          <p:cNvPr id="5122" name="Picture 2">
            <a:extLst>
              <a:ext uri="{FF2B5EF4-FFF2-40B4-BE49-F238E27FC236}">
                <a16:creationId xmlns:a16="http://schemas.microsoft.com/office/drawing/2014/main" id="{E5E80D67-9601-0A3C-CCC5-3D0DC00AFB27}"/>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3302000" y="317500"/>
            <a:ext cx="8890000" cy="593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124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8BF9-17E9-FE04-5111-F57F1B2AD289}"/>
              </a:ext>
            </a:extLst>
          </p:cNvPr>
          <p:cNvSpPr>
            <a:spLocks noGrp="1"/>
          </p:cNvSpPr>
          <p:nvPr>
            <p:ph type="title"/>
          </p:nvPr>
        </p:nvSpPr>
        <p:spPr/>
        <p:txBody>
          <a:bodyPr/>
          <a:lstStyle/>
          <a:p>
            <a:r>
              <a:rPr lang="en-US" b="1" dirty="0"/>
              <a:t>H</a:t>
            </a:r>
            <a:r>
              <a:rPr lang="en-TH" b="1" dirty="0"/>
              <a:t>egemonic stalemate?</a:t>
            </a:r>
          </a:p>
        </p:txBody>
      </p:sp>
      <p:sp>
        <p:nvSpPr>
          <p:cNvPr id="3" name="Content Placeholder 2">
            <a:extLst>
              <a:ext uri="{FF2B5EF4-FFF2-40B4-BE49-F238E27FC236}">
                <a16:creationId xmlns:a16="http://schemas.microsoft.com/office/drawing/2014/main" id="{6B7A8145-48AF-4C60-3963-95E00757215E}"/>
              </a:ext>
            </a:extLst>
          </p:cNvPr>
          <p:cNvSpPr>
            <a:spLocks noGrp="1"/>
          </p:cNvSpPr>
          <p:nvPr>
            <p:ph idx="1"/>
          </p:nvPr>
        </p:nvSpPr>
        <p:spPr/>
        <p:txBody>
          <a:bodyPr/>
          <a:lstStyle/>
          <a:p>
            <a:pPr marL="0" indent="0">
              <a:buNone/>
            </a:pPr>
            <a:r>
              <a:rPr lang="en-TH" sz="2400" dirty="0">
                <a:effectLst/>
                <a:latin typeface="Aptos" panose="020B0004020202020204" pitchFamily="34" charset="0"/>
                <a:ea typeface="Times New Roman" panose="02020603050405020304" pitchFamily="18" charset="0"/>
              </a:rPr>
              <a:t>While there are risks involved, a hegemonic stalemate or a hegemonic vacuum, opens up the path to a world where power could more decentralized, where there could be greater freedom of political and economic maneuver for smaller, traditionally less privileged actors from the global South, where a truly multilateral order could be constructed through cooperation rather than be imposed through either unilateral or liberal hegemony.</a:t>
            </a:r>
            <a:endParaRPr lang="en-TH" sz="2400" dirty="0">
              <a:effectLst/>
              <a:latin typeface="Times New Roman" panose="02020603050405020304" pitchFamily="18" charset="0"/>
              <a:ea typeface="Times New Roman" panose="02020603050405020304" pitchFamily="18" charset="0"/>
            </a:endParaRPr>
          </a:p>
          <a:p>
            <a:endParaRPr lang="en-TH" dirty="0"/>
          </a:p>
        </p:txBody>
      </p:sp>
    </p:spTree>
    <p:extLst>
      <p:ext uri="{BB962C8B-B14F-4D97-AF65-F5344CB8AC3E}">
        <p14:creationId xmlns:p14="http://schemas.microsoft.com/office/powerpoint/2010/main" val="4016216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9CAB4-6F70-5074-DB2C-A9E1DC9CC8F7}"/>
              </a:ext>
            </a:extLst>
          </p:cNvPr>
          <p:cNvSpPr>
            <a:spLocks noGrp="1"/>
          </p:cNvSpPr>
          <p:nvPr>
            <p:ph type="title"/>
          </p:nvPr>
        </p:nvSpPr>
        <p:spPr>
          <a:xfrm>
            <a:off x="-705678" y="-635000"/>
            <a:ext cx="10131425" cy="1456267"/>
          </a:xfrm>
        </p:spPr>
        <p:txBody>
          <a:bodyPr/>
          <a:lstStyle/>
          <a:p>
            <a:endParaRPr lang="en-TH" dirty="0"/>
          </a:p>
        </p:txBody>
      </p:sp>
      <p:sp>
        <p:nvSpPr>
          <p:cNvPr id="3" name="Content Placeholder 2">
            <a:extLst>
              <a:ext uri="{FF2B5EF4-FFF2-40B4-BE49-F238E27FC236}">
                <a16:creationId xmlns:a16="http://schemas.microsoft.com/office/drawing/2014/main" id="{1787E593-E5A1-8DE2-112C-30C1FDFCAA4F}"/>
              </a:ext>
            </a:extLst>
          </p:cNvPr>
          <p:cNvSpPr>
            <a:spLocks noGrp="1"/>
          </p:cNvSpPr>
          <p:nvPr>
            <p:ph idx="1"/>
          </p:nvPr>
        </p:nvSpPr>
        <p:spPr>
          <a:xfrm>
            <a:off x="685801" y="2599267"/>
            <a:ext cx="10131425" cy="3649133"/>
          </a:xfrm>
        </p:spPr>
        <p:txBody>
          <a:bodyPr>
            <a:normAutofit fontScale="92500" lnSpcReduction="10000"/>
          </a:bodyPr>
          <a:lstStyle/>
          <a:p>
            <a:pPr marL="0" indent="0">
              <a:buNone/>
            </a:pPr>
            <a:r>
              <a:rPr lang="en-TH" sz="3600" dirty="0">
                <a:effectLst/>
                <a:latin typeface="Aptos" panose="020B0004020202020204" pitchFamily="34" charset="0"/>
                <a:ea typeface="Times New Roman" panose="02020603050405020304" pitchFamily="18" charset="0"/>
              </a:rPr>
              <a:t>Yes, the crisis of US hegemony may lead to an even deeper crisis, but it may also lead to opportunity for us.  To use Gramsci’s image that I began this presentation with, we may be entering an age of monsters, but like Ulysses, we cannot avoid going through the dangerous passage between Scylla and Charybdis if we are to get to the promised safe harbor.</a:t>
            </a:r>
            <a:endParaRPr lang="en-TH" sz="3600" dirty="0">
              <a:effectLst/>
              <a:latin typeface="Times New Roman" panose="02020603050405020304" pitchFamily="18" charset="0"/>
              <a:ea typeface="Times New Roman" panose="02020603050405020304" pitchFamily="18" charset="0"/>
            </a:endParaRPr>
          </a:p>
          <a:p>
            <a:endParaRPr lang="en-TH" dirty="0"/>
          </a:p>
        </p:txBody>
      </p:sp>
      <p:pic>
        <p:nvPicPr>
          <p:cNvPr id="3076" name="Picture 4">
            <a:extLst>
              <a:ext uri="{FF2B5EF4-FFF2-40B4-BE49-F238E27FC236}">
                <a16:creationId xmlns:a16="http://schemas.microsoft.com/office/drawing/2014/main" id="{E934255E-A109-4F33-1F9F-FCE1F4564B28}"/>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33000" y="93133"/>
            <a:ext cx="12159000" cy="69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481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187E-2EBE-46B3-41E9-FF65F2D7132D}"/>
              </a:ext>
            </a:extLst>
          </p:cNvPr>
          <p:cNvSpPr>
            <a:spLocks noGrp="1"/>
          </p:cNvSpPr>
          <p:nvPr>
            <p:ph type="title"/>
          </p:nvPr>
        </p:nvSpPr>
        <p:spPr/>
        <p:txBody>
          <a:bodyPr/>
          <a:lstStyle/>
          <a:p>
            <a:endParaRPr lang="en-TH"/>
          </a:p>
        </p:txBody>
      </p:sp>
      <p:sp>
        <p:nvSpPr>
          <p:cNvPr id="3" name="Content Placeholder 2">
            <a:extLst>
              <a:ext uri="{FF2B5EF4-FFF2-40B4-BE49-F238E27FC236}">
                <a16:creationId xmlns:a16="http://schemas.microsoft.com/office/drawing/2014/main" id="{59F1EBB0-E4D0-1D4C-F443-5ED02562B78E}"/>
              </a:ext>
            </a:extLst>
          </p:cNvPr>
          <p:cNvSpPr>
            <a:spLocks noGrp="1"/>
          </p:cNvSpPr>
          <p:nvPr>
            <p:ph idx="1"/>
          </p:nvPr>
        </p:nvSpPr>
        <p:spPr/>
        <p:txBody>
          <a:bodyPr>
            <a:normAutofit/>
          </a:bodyPr>
          <a:lstStyle/>
          <a:p>
            <a:pPr marL="0" indent="0" algn="ctr">
              <a:buNone/>
            </a:pPr>
            <a:r>
              <a:rPr lang="en-TH" sz="4400" b="1" dirty="0"/>
              <a:t>The End</a:t>
            </a:r>
          </a:p>
        </p:txBody>
      </p:sp>
    </p:spTree>
    <p:extLst>
      <p:ext uri="{BB962C8B-B14F-4D97-AF65-F5344CB8AC3E}">
        <p14:creationId xmlns:p14="http://schemas.microsoft.com/office/powerpoint/2010/main" val="152556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8E6EE-85CD-D8FD-5BD1-6BD870DF821B}"/>
              </a:ext>
            </a:extLst>
          </p:cNvPr>
          <p:cNvSpPr>
            <a:spLocks noGrp="1"/>
          </p:cNvSpPr>
          <p:nvPr>
            <p:ph type="ctrTitle"/>
          </p:nvPr>
        </p:nvSpPr>
        <p:spPr/>
        <p:txBody>
          <a:bodyPr/>
          <a:lstStyle/>
          <a:p>
            <a:r>
              <a:rPr lang="en-US" dirty="0"/>
              <a:t>Walden Bello</a:t>
            </a:r>
          </a:p>
        </p:txBody>
      </p:sp>
      <p:sp>
        <p:nvSpPr>
          <p:cNvPr id="3" name="Subtitle 2">
            <a:extLst>
              <a:ext uri="{FF2B5EF4-FFF2-40B4-BE49-F238E27FC236}">
                <a16:creationId xmlns:a16="http://schemas.microsoft.com/office/drawing/2014/main" id="{1F114E7A-8CC5-9987-3F4F-3476E89E02D4}"/>
              </a:ext>
            </a:extLst>
          </p:cNvPr>
          <p:cNvSpPr>
            <a:spLocks noGrp="1"/>
          </p:cNvSpPr>
          <p:nvPr>
            <p:ph type="subTitle" idx="1"/>
          </p:nvPr>
        </p:nvSpPr>
        <p:spPr>
          <a:xfrm>
            <a:off x="3556000" y="4385732"/>
            <a:ext cx="8314267" cy="2133601"/>
          </a:xfrm>
        </p:spPr>
        <p:txBody>
          <a:bodyPr>
            <a:normAutofit/>
          </a:bodyPr>
          <a:lstStyle/>
          <a:p>
            <a:r>
              <a:rPr lang="en-IN" sz="1800" dirty="0">
                <a:effectLst/>
                <a:latin typeface="Aptos" panose="020B0004020202020204" pitchFamily="34" charset="0"/>
                <a:ea typeface="Times New Roman" panose="02020603050405020304" pitchFamily="18" charset="0"/>
              </a:rPr>
              <a:t>*A former member of the Philippine House of Representatives, Walden Bello is currently co-chair of the Bangkok-based research and advocacy institute Focus on the Global South and honorary research fellow at the sociology department at the State University of New York at Binghamton.</a:t>
            </a:r>
            <a:endParaRPr lang="en-IN"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860058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0D8C-D64C-4C14-1785-C24762061D99}"/>
              </a:ext>
            </a:extLst>
          </p:cNvPr>
          <p:cNvSpPr>
            <a:spLocks noGrp="1"/>
          </p:cNvSpPr>
          <p:nvPr>
            <p:ph type="title"/>
          </p:nvPr>
        </p:nvSpPr>
        <p:spPr>
          <a:xfrm>
            <a:off x="4955458" y="639097"/>
            <a:ext cx="6593075" cy="1612490"/>
          </a:xfrm>
        </p:spPr>
        <p:txBody>
          <a:bodyPr>
            <a:normAutofit/>
          </a:bodyPr>
          <a:lstStyle/>
          <a:p>
            <a:endParaRPr lang="en-TH"/>
          </a:p>
        </p:txBody>
      </p:sp>
      <p:pic>
        <p:nvPicPr>
          <p:cNvPr id="1026" name="Picture 2" descr="Antonio Gramsci">
            <a:hlinkClick r:id="rId3"/>
            <a:extLst>
              <a:ext uri="{FF2B5EF4-FFF2-40B4-BE49-F238E27FC236}">
                <a16:creationId xmlns:a16="http://schemas.microsoft.com/office/drawing/2014/main" id="{62AE897B-26B3-9A59-A4C8-52D45A5C50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400" r="18900"/>
          <a:stretch/>
        </p:blipFill>
        <p:spPr bwMode="auto">
          <a:xfrm>
            <a:off x="20" y="975"/>
            <a:ext cx="46359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168D967-C647-C854-9C7A-BEB96E66F514}"/>
              </a:ext>
            </a:extLst>
          </p:cNvPr>
          <p:cNvSpPr>
            <a:spLocks noGrp="1"/>
          </p:cNvSpPr>
          <p:nvPr>
            <p:ph idx="1"/>
          </p:nvPr>
        </p:nvSpPr>
        <p:spPr>
          <a:xfrm>
            <a:off x="4955458" y="2251587"/>
            <a:ext cx="6593075" cy="3972232"/>
          </a:xfrm>
        </p:spPr>
        <p:txBody>
          <a:bodyPr>
            <a:normAutofit/>
          </a:bodyPr>
          <a:lstStyle/>
          <a:p>
            <a:pPr marL="0" indent="0">
              <a:buNone/>
            </a:pPr>
            <a:r>
              <a:rPr lang="en-US" sz="2400" b="1" kern="100" dirty="0">
                <a:solidFill>
                  <a:srgbClr val="FF0000"/>
                </a:solidFill>
                <a:effectLst/>
                <a:latin typeface="Aptos" panose="020B0004020202020204" pitchFamily="34" charset="0"/>
                <a:ea typeface="Times New Roman" panose="02020603050405020304" pitchFamily="18" charset="0"/>
                <a:cs typeface="Angsana New" panose="02020603050405020304" pitchFamily="18" charset="-34"/>
              </a:rPr>
              <a:t>There is that enigmatic line Gramsci used to describe his era that is also appropriate for ours:</a:t>
            </a:r>
            <a:r>
              <a:rPr lang="en-US" sz="2400" b="1" kern="1800" dirty="0">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n-TH" sz="2400" b="1" kern="100" dirty="0">
                <a:solidFill>
                  <a:srgbClr val="FF0000"/>
                </a:solidFill>
                <a:effectLst/>
                <a:latin typeface="Aptos Display" panose="020B0004020202020204" pitchFamily="34" charset="0"/>
                <a:ea typeface="Times New Roman" panose="02020603050405020304" pitchFamily="18" charset="0"/>
                <a:cs typeface="Angsana New" panose="02020603050405020304" pitchFamily="18" charset="-34"/>
              </a:rPr>
              <a:t>“The old world is dying, and the new world struggles to be born: now is the time of monsters.” </a:t>
            </a:r>
          </a:p>
          <a:p>
            <a:endParaRPr lang="en-TH" dirty="0"/>
          </a:p>
        </p:txBody>
      </p:sp>
    </p:spTree>
    <p:extLst>
      <p:ext uri="{BB962C8B-B14F-4D97-AF65-F5344CB8AC3E}">
        <p14:creationId xmlns:p14="http://schemas.microsoft.com/office/powerpoint/2010/main" val="3862899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65409E-EA1B-5687-AFBB-D8FCB931BAF5}"/>
              </a:ext>
            </a:extLst>
          </p:cNvPr>
          <p:cNvSpPr txBox="1"/>
          <p:nvPr/>
        </p:nvSpPr>
        <p:spPr>
          <a:xfrm>
            <a:off x="1337733" y="205714"/>
            <a:ext cx="8805334" cy="4853829"/>
          </a:xfrm>
          <a:prstGeom prst="rect">
            <a:avLst/>
          </a:prstGeom>
          <a:noFill/>
        </p:spPr>
        <p:txBody>
          <a:bodyPr wrap="square">
            <a:spAutoFit/>
          </a:bodyPr>
          <a:lstStyle/>
          <a:p>
            <a:pPr>
              <a:lnSpc>
                <a:spcPct val="115000"/>
              </a:lnSpc>
            </a:pPr>
            <a:r>
              <a:rPr lang="en-US" sz="2000" b="1" kern="100" dirty="0">
                <a:solidFill>
                  <a:srgbClr val="FF0000"/>
                </a:solidFill>
                <a:effectLst/>
                <a:latin typeface="Aptos" panose="020B0004020202020204" pitchFamily="34" charset="0"/>
                <a:ea typeface="Aptos" panose="020B0004020202020204" pitchFamily="34" charset="0"/>
                <a:cs typeface="Angsana New" panose="02020603050405020304" pitchFamily="18" charset="-34"/>
              </a:rPr>
              <a:t> </a:t>
            </a:r>
            <a:endParaRPr lang="en-IN" sz="1800" kern="100" dirty="0">
              <a:effectLst/>
              <a:latin typeface="Aptos" panose="020B0004020202020204" pitchFamily="34" charset="0"/>
              <a:ea typeface="Aptos" panose="020B0004020202020204" pitchFamily="34" charset="0"/>
              <a:cs typeface="Angsana New" panose="02020603050405020304" pitchFamily="18" charset="-34"/>
            </a:endParaRPr>
          </a:p>
          <a:p>
            <a:pPr>
              <a:lnSpc>
                <a:spcPct val="115000"/>
              </a:lnSpc>
              <a:spcBef>
                <a:spcPts val="1800"/>
              </a:spcBef>
              <a:spcAft>
                <a:spcPts val="400"/>
              </a:spcAft>
            </a:pPr>
            <a:r>
              <a:rPr lang="en-US" sz="1800" b="1" kern="100" dirty="0">
                <a:solidFill>
                  <a:srgbClr val="000000"/>
                </a:solidFill>
                <a:effectLst/>
                <a:latin typeface="Aptos" panose="020B0004020202020204" pitchFamily="34" charset="0"/>
                <a:ea typeface="Times New Roman" panose="02020603050405020304" pitchFamily="18" charset="0"/>
                <a:cs typeface="Angsana New" panose="02020603050405020304" pitchFamily="18" charset="-34"/>
              </a:rPr>
              <a:t>Whether we call it “</a:t>
            </a:r>
            <a:r>
              <a:rPr lang="en-US" sz="1800" b="1" kern="100" dirty="0" err="1">
                <a:solidFill>
                  <a:srgbClr val="000000"/>
                </a:solidFill>
                <a:effectLst/>
                <a:latin typeface="Aptos" panose="020B0004020202020204" pitchFamily="34" charset="0"/>
                <a:ea typeface="Times New Roman" panose="02020603050405020304" pitchFamily="18" charset="0"/>
                <a:cs typeface="Angsana New" panose="02020603050405020304" pitchFamily="18" charset="-34"/>
              </a:rPr>
              <a:t>polycrisis</a:t>
            </a:r>
            <a:r>
              <a:rPr lang="en-US" sz="1800" b="1" kern="100" dirty="0">
                <a:solidFill>
                  <a:srgbClr val="000000"/>
                </a:solidFill>
                <a:effectLst/>
                <a:latin typeface="Aptos" panose="020B0004020202020204" pitchFamily="34" charset="0"/>
                <a:ea typeface="Times New Roman" panose="02020603050405020304" pitchFamily="18" charset="0"/>
                <a:cs typeface="Angsana New" panose="02020603050405020304" pitchFamily="18" charset="-34"/>
              </a:rPr>
              <a:t>,” like Columbia University Professor Adam </a:t>
            </a:r>
            <a:r>
              <a:rPr lang="en-US" sz="1800" b="1" kern="100" dirty="0" err="1">
                <a:solidFill>
                  <a:srgbClr val="000000"/>
                </a:solidFill>
                <a:effectLst/>
                <a:latin typeface="Aptos" panose="020B0004020202020204" pitchFamily="34" charset="0"/>
                <a:ea typeface="Times New Roman" panose="02020603050405020304" pitchFamily="18" charset="0"/>
                <a:cs typeface="Angsana New" panose="02020603050405020304" pitchFamily="18" charset="-34"/>
              </a:rPr>
              <a:t>Tooze</a:t>
            </a:r>
            <a:r>
              <a:rPr lang="en-US" sz="1800" b="1" kern="100" dirty="0">
                <a:solidFill>
                  <a:srgbClr val="000000"/>
                </a:solidFill>
                <a:effectLst/>
                <a:latin typeface="Aptos" panose="020B0004020202020204" pitchFamily="34" charset="0"/>
                <a:ea typeface="Times New Roman" panose="02020603050405020304" pitchFamily="18" charset="0"/>
                <a:cs typeface="Angsana New" panose="02020603050405020304" pitchFamily="18" charset="-34"/>
              </a:rPr>
              <a:t>, or “the age of catastrophe,” like the distinguished Marxist Alex Callinicos, there is no doubt that we are living in a period where the very foundations of the contemporary world order are cracking.  There is that enigmatic line Gramsci used to describe his era that is also appropriate for ours:</a:t>
            </a:r>
            <a:r>
              <a:rPr lang="en-US" sz="1800" b="1" kern="18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n-IN" sz="1800" b="1" kern="100" dirty="0">
                <a:solidFill>
                  <a:srgbClr val="000000"/>
                </a:solidFill>
                <a:effectLst/>
                <a:latin typeface="Aptos Display" panose="020B0004020202020204" pitchFamily="34" charset="0"/>
                <a:ea typeface="Times New Roman" panose="02020603050405020304" pitchFamily="18" charset="0"/>
                <a:cs typeface="Angsana New" panose="02020603050405020304" pitchFamily="18" charset="-34"/>
              </a:rPr>
              <a:t>“The old world is dying, and the new world struggles to be born: now is the time of monsters.” </a:t>
            </a:r>
            <a:endParaRPr lang="en-IN" sz="3200" b="1" kern="100" dirty="0">
              <a:solidFill>
                <a:srgbClr val="0F4761"/>
              </a:solidFill>
              <a:effectLst/>
              <a:latin typeface="Aptos Display" panose="020B0004020202020204" pitchFamily="34" charset="0"/>
              <a:ea typeface="Times New Roman" panose="02020603050405020304" pitchFamily="18" charset="0"/>
              <a:cs typeface="Angsana New" panose="02020603050405020304" pitchFamily="18" charset="-34"/>
            </a:endParaRPr>
          </a:p>
          <a:p>
            <a:pPr>
              <a:lnSpc>
                <a:spcPct val="115000"/>
              </a:lnSpc>
            </a:pPr>
            <a:r>
              <a:rPr lang="en-IN" sz="1800" kern="100" dirty="0">
                <a:effectLst/>
                <a:latin typeface="Aptos" panose="020B0004020202020204" pitchFamily="34" charset="0"/>
                <a:ea typeface="Aptos" panose="020B0004020202020204" pitchFamily="34" charset="0"/>
                <a:cs typeface="Angsana New" panose="02020603050405020304" pitchFamily="18" charset="-34"/>
              </a:rPr>
              <a:t> </a:t>
            </a:r>
          </a:p>
          <a:p>
            <a:pPr>
              <a:lnSpc>
                <a:spcPct val="115000"/>
              </a:lnSpc>
            </a:pPr>
            <a:r>
              <a:rPr lang="en-IN" sz="1800" kern="100" dirty="0">
                <a:effectLst/>
                <a:latin typeface="Aptos" panose="020B0004020202020204" pitchFamily="34" charset="0"/>
                <a:ea typeface="Aptos" panose="020B0004020202020204" pitchFamily="34" charset="0"/>
                <a:cs typeface="Angsana New" panose="02020603050405020304" pitchFamily="18" charset="-34"/>
              </a:rPr>
              <a:t>This short presentation will focus on a key dimension of the </a:t>
            </a:r>
            <a:r>
              <a:rPr lang="en-IN" sz="1800" kern="100" dirty="0" err="1">
                <a:effectLst/>
                <a:latin typeface="Aptos" panose="020B0004020202020204" pitchFamily="34" charset="0"/>
                <a:ea typeface="Aptos" panose="020B0004020202020204" pitchFamily="34" charset="0"/>
                <a:cs typeface="Angsana New" panose="02020603050405020304" pitchFamily="18" charset="-34"/>
              </a:rPr>
              <a:t>polycrisis</a:t>
            </a:r>
            <a:r>
              <a:rPr lang="en-IN" sz="1800" kern="100" dirty="0">
                <a:effectLst/>
                <a:latin typeface="Aptos" panose="020B0004020202020204" pitchFamily="34" charset="0"/>
                <a:ea typeface="Aptos" panose="020B0004020202020204" pitchFamily="34" charset="0"/>
                <a:cs typeface="Angsana New" panose="02020603050405020304" pitchFamily="18" charset="-34"/>
              </a:rPr>
              <a:t>: the unravelling of the global hegemony of the United States.</a:t>
            </a:r>
          </a:p>
          <a:p>
            <a:pPr>
              <a:lnSpc>
                <a:spcPct val="115000"/>
              </a:lnSpc>
            </a:pPr>
            <a:r>
              <a:rPr lang="en-IN" sz="1800" kern="100" dirty="0">
                <a:effectLst/>
                <a:latin typeface="Aptos" panose="020B0004020202020204" pitchFamily="34" charset="0"/>
                <a:ea typeface="Aptos" panose="020B0004020202020204" pitchFamily="34" charset="0"/>
                <a:cs typeface="Angsana New" panose="02020603050405020304" pitchFamily="18" charset="-34"/>
              </a:rPr>
              <a:t> </a:t>
            </a:r>
          </a:p>
          <a:p>
            <a:pPr>
              <a:lnSpc>
                <a:spcPct val="115000"/>
              </a:lnSpc>
            </a:pPr>
            <a:r>
              <a:rPr lang="en-IN" sz="1800" kern="100" dirty="0">
                <a:effectLst/>
                <a:latin typeface="Aptos" panose="020B0004020202020204" pitchFamily="34" charset="0"/>
                <a:ea typeface="Aptos" panose="020B0004020202020204" pitchFamily="34" charset="0"/>
                <a:cs typeface="Angsana New" panose="02020603050405020304" pitchFamily="18" charset="-34"/>
              </a:rPr>
              <a:t>The downspin of the US empire has had a number of causes, but key among them are military overextension, neoliberal globalization, and the the crisis of the liberal political and ideological order.  Let us discuss each in turn.</a:t>
            </a:r>
          </a:p>
        </p:txBody>
      </p:sp>
    </p:spTree>
    <p:extLst>
      <p:ext uri="{BB962C8B-B14F-4D97-AF65-F5344CB8AC3E}">
        <p14:creationId xmlns:p14="http://schemas.microsoft.com/office/powerpoint/2010/main" val="959982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4F0D-5C71-1EE0-A470-E98F35893956}"/>
              </a:ext>
            </a:extLst>
          </p:cNvPr>
          <p:cNvSpPr>
            <a:spLocks noGrp="1"/>
          </p:cNvSpPr>
          <p:nvPr>
            <p:ph type="title"/>
          </p:nvPr>
        </p:nvSpPr>
        <p:spPr/>
        <p:txBody>
          <a:bodyPr/>
          <a:lstStyle/>
          <a:p>
            <a:r>
              <a:rPr lang="en-TH" b="1" dirty="0"/>
              <a:t>overextension</a:t>
            </a:r>
          </a:p>
        </p:txBody>
      </p:sp>
      <p:sp>
        <p:nvSpPr>
          <p:cNvPr id="3" name="Content Placeholder 2">
            <a:extLst>
              <a:ext uri="{FF2B5EF4-FFF2-40B4-BE49-F238E27FC236}">
                <a16:creationId xmlns:a16="http://schemas.microsoft.com/office/drawing/2014/main" id="{8EB46B53-8E9D-25C1-A860-BACE20311D9B}"/>
              </a:ext>
            </a:extLst>
          </p:cNvPr>
          <p:cNvSpPr>
            <a:spLocks noGrp="1"/>
          </p:cNvSpPr>
          <p:nvPr>
            <p:ph idx="1"/>
          </p:nvPr>
        </p:nvSpPr>
        <p:spPr/>
        <p:txBody>
          <a:bodyPr>
            <a:normAutofit/>
          </a:bodyPr>
          <a:lstStyle/>
          <a:p>
            <a:pPr marL="0" indent="0">
              <a:buNone/>
            </a:pPr>
            <a:r>
              <a:rPr lang="en-TH" sz="2400" kern="100" dirty="0">
                <a:effectLst/>
                <a:latin typeface="Aptos" panose="020B0004020202020204" pitchFamily="34" charset="0"/>
                <a:ea typeface="Aptos" panose="020B0004020202020204" pitchFamily="34" charset="0"/>
                <a:cs typeface="Angsana New" panose="02020603050405020304" pitchFamily="18" charset="-34"/>
              </a:rPr>
              <a:t>The aim of bin Laden’s attack on the Twin Towers on Sept 11, 2001,to provoke the overextension of the empire by forcing it to fight on several fronts in the Muslim world that would be inspired to revolt by his dramatic action.  But instead of igniting revolt, Osama’s act ignited revulsion and disapproval among most Muslims.  Sept 11 would have been a big failure had not George W. Bush seen it as an opportunity to use American power to reshape the world to reflect the Washington’s unipolar status.  He took Osama’s bait and launched the US into two unwinnable wars in Afghanistan and Iraq.  The results have been devastating for America’s military power.  </a:t>
            </a:r>
          </a:p>
          <a:p>
            <a:endParaRPr lang="en-TH" dirty="0"/>
          </a:p>
        </p:txBody>
      </p:sp>
      <p:sp>
        <p:nvSpPr>
          <p:cNvPr id="4" name="Rectangle 1">
            <a:extLst>
              <a:ext uri="{FF2B5EF4-FFF2-40B4-BE49-F238E27FC236}">
                <a16:creationId xmlns:a16="http://schemas.microsoft.com/office/drawing/2014/main" id="{B0C9FA34-5CA0-3D34-94BC-3FC2C9CDDD0E}"/>
              </a:ext>
            </a:extLst>
          </p:cNvPr>
          <p:cNvSpPr>
            <a:spLocks noChangeArrowheads="1"/>
          </p:cNvSpPr>
          <p:nvPr/>
        </p:nvSpPr>
        <p:spPr bwMode="auto">
          <a:xfrm>
            <a:off x="0" y="-1792799"/>
            <a:ext cx="12192000" cy="358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TH" altLang="en-TH" sz="1800" b="0" i="0" u="none" strike="noStrike" cap="none" normalizeH="0" baseline="0" dirty="0">
                <a:ln>
                  <a:noFill/>
                </a:ln>
                <a:solidFill>
                  <a:schemeClr val="tx1"/>
                </a:solidFill>
                <a:effectLst/>
                <a:latin typeface="Arial" panose="020B0604020202020204" pitchFamily="34" charset="0"/>
              </a:rPr>
              <a:t>  </a:t>
            </a:r>
            <a:r>
              <a:rPr kumimoji="0" lang="en-TH" altLang="en-TH" sz="22700" b="0" i="0" u="none" strike="noStrike" cap="none" normalizeH="0" baseline="0" dirty="0">
                <a:ln>
                  <a:noFill/>
                </a:ln>
                <a:solidFill>
                  <a:schemeClr val="tx1"/>
                </a:solidFill>
                <a:effectLst/>
                <a:latin typeface="Arial" panose="020B0604020202020204" pitchFamily="34" charset="0"/>
              </a:rPr>
              <a:t>   </a:t>
            </a:r>
            <a:endParaRPr kumimoji="0" lang="en-TH" altLang="en-TH" sz="1500" b="1" i="0" u="none" strike="noStrike" cap="none" normalizeH="0" baseline="0" dirty="0">
              <a:ln>
                <a:noFill/>
              </a:ln>
              <a:solidFill>
                <a:schemeClr val="tx1"/>
              </a:solidFill>
              <a:effectLst/>
              <a:latin typeface="Arial" panose="020B0604020202020204" pitchFamily="34" charset="0"/>
            </a:endParaRPr>
          </a:p>
        </p:txBody>
      </p:sp>
      <p:pic>
        <p:nvPicPr>
          <p:cNvPr id="2050" name="Picture 2">
            <a:hlinkClick r:id="rId2"/>
            <a:extLst>
              <a:ext uri="{FF2B5EF4-FFF2-40B4-BE49-F238E27FC236}">
                <a16:creationId xmlns:a16="http://schemas.microsoft.com/office/drawing/2014/main" id="{CE32D4E6-2CBE-17B8-A934-72DA05752897}"/>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9398000" y="125932"/>
            <a:ext cx="2794000" cy="360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2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2545D4-2469-CAD7-0B41-E1ACAB6B99E6}"/>
              </a:ext>
            </a:extLst>
          </p:cNvPr>
          <p:cNvSpPr txBox="1"/>
          <p:nvPr/>
        </p:nvSpPr>
        <p:spPr>
          <a:xfrm>
            <a:off x="812799" y="1797945"/>
            <a:ext cx="9787468" cy="1987916"/>
          </a:xfrm>
          <a:prstGeom prst="rect">
            <a:avLst/>
          </a:prstGeom>
          <a:noFill/>
        </p:spPr>
        <p:txBody>
          <a:bodyPr wrap="square">
            <a:spAutoFit/>
          </a:bodyPr>
          <a:lstStyle/>
          <a:p>
            <a:pPr>
              <a:lnSpc>
                <a:spcPct val="115000"/>
              </a:lnSpc>
            </a:pPr>
            <a:r>
              <a:rPr lang="en-IN" sz="1800" kern="100" dirty="0">
                <a:effectLst/>
                <a:latin typeface="Aptos" panose="020B0004020202020204" pitchFamily="34" charset="0"/>
                <a:ea typeface="Aptos" panose="020B0004020202020204" pitchFamily="34" charset="0"/>
                <a:cs typeface="Angsana New" panose="02020603050405020304" pitchFamily="18" charset="-34"/>
              </a:rPr>
              <a:t>Overextension refers to the gap between the ambitions of a hegemon and its capacity to achieve those ambitions. It is almost synonymous with the concept of overreach as used by the historian Paul Kennedy, the slight difference being that overextension as I use it is principally a military phenomenon.  The struggling empire the US is today is a far cry from the unipolar power it was a quarter of a century ago, in 2000.  If we ask ourselves what led to this situation, we inevitably come across one individual: Osama bin Laden.  </a:t>
            </a:r>
          </a:p>
        </p:txBody>
      </p:sp>
    </p:spTree>
    <p:extLst>
      <p:ext uri="{BB962C8B-B14F-4D97-AF65-F5344CB8AC3E}">
        <p14:creationId xmlns:p14="http://schemas.microsoft.com/office/powerpoint/2010/main" val="1408884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4A2F-BF75-3FF5-FB16-01DFD91D8794}"/>
              </a:ext>
            </a:extLst>
          </p:cNvPr>
          <p:cNvSpPr>
            <a:spLocks noGrp="1"/>
          </p:cNvSpPr>
          <p:nvPr>
            <p:ph type="title"/>
          </p:nvPr>
        </p:nvSpPr>
        <p:spPr/>
        <p:txBody>
          <a:bodyPr/>
          <a:lstStyle/>
          <a:p>
            <a:endParaRPr lang="en-TH"/>
          </a:p>
        </p:txBody>
      </p:sp>
      <p:sp>
        <p:nvSpPr>
          <p:cNvPr id="3" name="Content Placeholder 2">
            <a:extLst>
              <a:ext uri="{FF2B5EF4-FFF2-40B4-BE49-F238E27FC236}">
                <a16:creationId xmlns:a16="http://schemas.microsoft.com/office/drawing/2014/main" id="{AE758BA1-E116-DBE8-C8B3-CCD86BACEB56}"/>
              </a:ext>
            </a:extLst>
          </p:cNvPr>
          <p:cNvSpPr>
            <a:spLocks noGrp="1"/>
          </p:cNvSpPr>
          <p:nvPr>
            <p:ph idx="1"/>
          </p:nvPr>
        </p:nvSpPr>
        <p:spPr/>
        <p:txBody>
          <a:bodyPr/>
          <a:lstStyle/>
          <a:p>
            <a:pPr marL="0" indent="0">
              <a:buNone/>
            </a:pPr>
            <a:r>
              <a:rPr lang="en-TH" sz="2400" kern="100" dirty="0">
                <a:effectLst/>
                <a:latin typeface="Aptos" panose="020B0004020202020204" pitchFamily="34" charset="0"/>
                <a:ea typeface="Aptos" panose="020B0004020202020204" pitchFamily="34" charset="0"/>
                <a:cs typeface="Angsana New" panose="02020603050405020304" pitchFamily="18" charset="-34"/>
              </a:rPr>
              <a:t>Thirty years ago, US corporate capital along with the Clinton administration, envisioned globalization, achieved through trade, investment, and financial liberalization, as the spearhead towards its greater domination of the global economy.  Wall Street and Washington were wrong.  It was China that was the biggest beneficiary of globalization and the US one of its main victims.</a:t>
            </a:r>
          </a:p>
          <a:p>
            <a:endParaRPr lang="en-TH" dirty="0"/>
          </a:p>
        </p:txBody>
      </p:sp>
      <p:pic>
        <p:nvPicPr>
          <p:cNvPr id="3073" name="Picture 1" descr="Original">
            <a:extLst>
              <a:ext uri="{FF2B5EF4-FFF2-40B4-BE49-F238E27FC236}">
                <a16:creationId xmlns:a16="http://schemas.microsoft.com/office/drawing/2014/main" id="{E158C1DF-846F-652E-ADA9-2C4E1C5C3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0132CE86-286A-2426-C79E-A88DC467B212}"/>
              </a:ext>
            </a:extLst>
          </p:cNvPr>
          <p:cNvSpPr>
            <a:spLocks noChangeArrowheads="1"/>
          </p:cNvSpPr>
          <p:nvPr/>
        </p:nvSpPr>
        <p:spPr bwMode="auto">
          <a:xfrm>
            <a:off x="0" y="-5247590"/>
            <a:ext cx="9308959" cy="1049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TH" altLang="en-TH" sz="1800" b="0" i="0" u="none" strike="noStrike" cap="none" normalizeH="0" baseline="0" dirty="0">
                <a:ln>
                  <a:noFill/>
                </a:ln>
                <a:solidFill>
                  <a:schemeClr val="tx1"/>
                </a:solidFill>
                <a:effectLst/>
                <a:latin typeface="Arial" panose="020B0604020202020204" pitchFamily="34" charset="0"/>
              </a:rPr>
              <a:t>Original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TH" altLang="en-TH" sz="64000" b="0" i="0" u="none" strike="noStrike" cap="none" normalizeH="0" baseline="0" dirty="0">
                <a:ln>
                  <a:noFill/>
                </a:ln>
                <a:solidFill>
                  <a:schemeClr val="tx1"/>
                </a:solidFill>
                <a:effectLst/>
                <a:latin typeface="Arial" panose="020B0604020202020204" pitchFamily="34" charset="0"/>
              </a:rPr>
              <a:t>    </a:t>
            </a:r>
            <a:endParaRPr kumimoji="0" lang="en-TH" altLang="en-TH"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TH" altLang="en-TH" sz="1800" b="0" i="0" u="none" strike="noStrike" cap="none" normalizeH="0" baseline="0" dirty="0">
              <a:ln>
                <a:noFill/>
              </a:ln>
              <a:solidFill>
                <a:schemeClr val="tx1"/>
              </a:solidFill>
              <a:effectLst/>
              <a:latin typeface="Arial" panose="020B0604020202020204" pitchFamily="34" charset="0"/>
            </a:endParaRPr>
          </a:p>
        </p:txBody>
      </p:sp>
      <p:pic>
        <p:nvPicPr>
          <p:cNvPr id="3075" name="Picture 3" descr="China map">
            <a:extLst>
              <a:ext uri="{FF2B5EF4-FFF2-40B4-BE49-F238E27FC236}">
                <a16:creationId xmlns:a16="http://schemas.microsoft.com/office/drawing/2014/main" id="{04C4618E-7D4F-CD02-6798-418AA2DA2ED1}"/>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7260000" y="859200"/>
            <a:ext cx="4932000" cy="493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CB60CF2-6A86-02EA-9BDA-2447F82B99F8}"/>
              </a:ext>
            </a:extLst>
          </p:cNvPr>
          <p:cNvSpPr txBox="1"/>
          <p:nvPr/>
        </p:nvSpPr>
        <p:spPr>
          <a:xfrm>
            <a:off x="-1084217" y="1959429"/>
            <a:ext cx="184731" cy="369332"/>
          </a:xfrm>
          <a:prstGeom prst="rect">
            <a:avLst/>
          </a:prstGeom>
          <a:noFill/>
        </p:spPr>
        <p:txBody>
          <a:bodyPr wrap="none" rtlCol="0">
            <a:spAutoFit/>
          </a:bodyPr>
          <a:lstStyle/>
          <a:p>
            <a:endParaRPr lang="en-TH"/>
          </a:p>
        </p:txBody>
      </p:sp>
    </p:spTree>
    <p:extLst>
      <p:ext uri="{BB962C8B-B14F-4D97-AF65-F5344CB8AC3E}">
        <p14:creationId xmlns:p14="http://schemas.microsoft.com/office/powerpoint/2010/main" val="389242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98AA-5351-1D88-8BFF-254B9B4ECC34}"/>
              </a:ext>
            </a:extLst>
          </p:cNvPr>
          <p:cNvSpPr>
            <a:spLocks noGrp="1"/>
          </p:cNvSpPr>
          <p:nvPr>
            <p:ph type="title"/>
          </p:nvPr>
        </p:nvSpPr>
        <p:spPr/>
        <p:txBody>
          <a:bodyPr/>
          <a:lstStyle/>
          <a:p>
            <a:r>
              <a:rPr lang="en-TH" b="1" dirty="0"/>
              <a:t>Trading places</a:t>
            </a:r>
          </a:p>
        </p:txBody>
      </p:sp>
      <p:sp>
        <p:nvSpPr>
          <p:cNvPr id="3" name="Content Placeholder 2">
            <a:extLst>
              <a:ext uri="{FF2B5EF4-FFF2-40B4-BE49-F238E27FC236}">
                <a16:creationId xmlns:a16="http://schemas.microsoft.com/office/drawing/2014/main" id="{C5836C5A-5291-1EC8-9614-22632544557B}"/>
              </a:ext>
            </a:extLst>
          </p:cNvPr>
          <p:cNvSpPr>
            <a:spLocks noGrp="1"/>
          </p:cNvSpPr>
          <p:nvPr>
            <p:ph idx="1"/>
          </p:nvPr>
        </p:nvSpPr>
        <p:spPr/>
        <p:txBody>
          <a:bodyPr>
            <a:normAutofit lnSpcReduction="10000"/>
          </a:bodyPr>
          <a:lstStyle/>
          <a:p>
            <a:pPr marL="0" indent="0">
              <a:buNone/>
            </a:pPr>
            <a:r>
              <a:rPr lang="en-TH" sz="2400" kern="100" dirty="0">
                <a:effectLst/>
                <a:latin typeface="Aptos" panose="020B0004020202020204" pitchFamily="34" charset="0"/>
                <a:ea typeface="Aptos" panose="020B0004020202020204" pitchFamily="34" charset="0"/>
                <a:cs typeface="Angsana New" panose="02020603050405020304" pitchFamily="18" charset="-34"/>
              </a:rPr>
              <a:t>China has traded places with the US in the global economy.  China is now the center of global capital accumulation or, in the popular image, the ‘locomotive of the world economy.’ According to IMF calculations, China accounted for 28% of all growth worldwide in from 2013 to 2018, which is more than twice the share of the United States.  What must be underlined is that while the US followed neoliberal policies of giving full play to market forces, China selectively liberalized, with the powerful Chinese state guiding the process, protecting strategic sectors from foreign control, and aggressively demanding advanced technology from western corporations in exchange for cheap labor.  </a:t>
            </a:r>
          </a:p>
          <a:p>
            <a:endParaRPr lang="en-TH" dirty="0"/>
          </a:p>
        </p:txBody>
      </p:sp>
    </p:spTree>
    <p:extLst>
      <p:ext uri="{BB962C8B-B14F-4D97-AF65-F5344CB8AC3E}">
        <p14:creationId xmlns:p14="http://schemas.microsoft.com/office/powerpoint/2010/main" val="1267501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6AB9-20EA-B421-168A-25D91BB6FE39}"/>
              </a:ext>
            </a:extLst>
          </p:cNvPr>
          <p:cNvSpPr>
            <a:spLocks noGrp="1"/>
          </p:cNvSpPr>
          <p:nvPr>
            <p:ph type="title"/>
          </p:nvPr>
        </p:nvSpPr>
        <p:spPr/>
        <p:txBody>
          <a:bodyPr/>
          <a:lstStyle/>
          <a:p>
            <a:r>
              <a:rPr lang="en-US" b="1" dirty="0"/>
              <a:t>T</a:t>
            </a:r>
            <a:r>
              <a:rPr lang="en-TH" b="1" dirty="0"/>
              <a:t>owards civil war?</a:t>
            </a:r>
          </a:p>
        </p:txBody>
      </p:sp>
      <p:sp>
        <p:nvSpPr>
          <p:cNvPr id="3" name="Content Placeholder 2">
            <a:extLst>
              <a:ext uri="{FF2B5EF4-FFF2-40B4-BE49-F238E27FC236}">
                <a16:creationId xmlns:a16="http://schemas.microsoft.com/office/drawing/2014/main" id="{84CF0EC1-F6BE-A64F-4B4F-E58EE54C0E4F}"/>
              </a:ext>
            </a:extLst>
          </p:cNvPr>
          <p:cNvSpPr>
            <a:spLocks noGrp="1"/>
          </p:cNvSpPr>
          <p:nvPr>
            <p:ph idx="1"/>
          </p:nvPr>
        </p:nvSpPr>
        <p:spPr/>
        <p:txBody>
          <a:bodyPr/>
          <a:lstStyle/>
          <a:p>
            <a:pPr marL="0" indent="0">
              <a:buNone/>
            </a:pPr>
            <a:r>
              <a:rPr lang="en-TH" sz="2400" kern="100" dirty="0">
                <a:effectLst/>
                <a:latin typeface="Aptos" panose="020B0004020202020204" pitchFamily="34" charset="0"/>
                <a:ea typeface="Aptos" panose="020B0004020202020204" pitchFamily="34" charset="0"/>
                <a:cs typeface="Angsana New" panose="02020603050405020304" pitchFamily="18" charset="-34"/>
              </a:rPr>
              <a:t>“The historical left is in full meltdown. They always focus on noise, never on signal. They don’t understand that the MAGA movement, as it gets momentum and builds, is moving much farther to the right than President Trump… We’re not reasonable. We’re unreasonable because we’re fighting for a republic. And we’re never going to be reasonable until we get what we achieve. We’re not looking to compromise. We’re looking to win.”</a:t>
            </a:r>
          </a:p>
          <a:p>
            <a:endParaRPr lang="en-TH" dirty="0"/>
          </a:p>
        </p:txBody>
      </p:sp>
      <p:graphicFrame>
        <p:nvGraphicFramePr>
          <p:cNvPr id="4" name="Table 3">
            <a:extLst>
              <a:ext uri="{FF2B5EF4-FFF2-40B4-BE49-F238E27FC236}">
                <a16:creationId xmlns:a16="http://schemas.microsoft.com/office/drawing/2014/main" id="{162410FC-BA4B-E00C-E632-D4A650C8CA80}"/>
              </a:ext>
            </a:extLst>
          </p:cNvPr>
          <p:cNvGraphicFramePr>
            <a:graphicFrameLocks noGrp="1"/>
          </p:cNvGraphicFramePr>
          <p:nvPr>
            <p:extLst>
              <p:ext uri="{D42A27DB-BD31-4B8C-83A1-F6EECF244321}">
                <p14:modId xmlns:p14="http://schemas.microsoft.com/office/powerpoint/2010/main" val="3893543273"/>
              </p:ext>
            </p:extLst>
          </p:nvPr>
        </p:nvGraphicFramePr>
        <p:xfrm>
          <a:off x="994411" y="3137059"/>
          <a:ext cx="10131425" cy="731520"/>
        </p:xfrm>
        <a:graphic>
          <a:graphicData uri="http://schemas.openxmlformats.org/drawingml/2006/table">
            <a:tbl>
              <a:tblPr/>
              <a:tblGrid>
                <a:gridCol w="10131425">
                  <a:extLst>
                    <a:ext uri="{9D8B030D-6E8A-4147-A177-3AD203B41FA5}">
                      <a16:colId xmlns:a16="http://schemas.microsoft.com/office/drawing/2014/main" val="414852955"/>
                    </a:ext>
                  </a:extLst>
                </a:gridCol>
              </a:tblGrid>
              <a:tr h="365760">
                <a:tc>
                  <a:txBody>
                    <a:bodyPr/>
                    <a:lstStyle/>
                    <a:p>
                      <a:endParaRPr lang="en-US" sz="1800" dirty="0">
                        <a:effectLst/>
                      </a:endParaRPr>
                    </a:p>
                  </a:txBody>
                  <a:tcPr anchor="ctr">
                    <a:lnL>
                      <a:noFill/>
                    </a:lnL>
                    <a:lnR>
                      <a:noFill/>
                    </a:lnR>
                    <a:lnT>
                      <a:noFill/>
                    </a:lnT>
                    <a:lnB>
                      <a:noFill/>
                    </a:lnB>
                    <a:noFill/>
                  </a:tcPr>
                </a:tc>
                <a:extLst>
                  <a:ext uri="{0D108BD9-81ED-4DB2-BD59-A6C34878D82A}">
                    <a16:rowId xmlns:a16="http://schemas.microsoft.com/office/drawing/2014/main" val="223697419"/>
                  </a:ext>
                </a:extLst>
              </a:tr>
              <a:tr h="365760">
                <a:tc>
                  <a:txBody>
                    <a:bodyPr/>
                    <a:lstStyle/>
                    <a:p>
                      <a:endParaRPr lang="en-TH" sz="1800" dirty="0"/>
                    </a:p>
                  </a:txBody>
                  <a:tcPr anchor="ctr">
                    <a:lnL>
                      <a:noFill/>
                    </a:lnL>
                    <a:lnR>
                      <a:noFill/>
                    </a:lnR>
                    <a:lnT>
                      <a:noFill/>
                    </a:lnT>
                    <a:lnB>
                      <a:noFill/>
                    </a:lnB>
                    <a:noFill/>
                  </a:tcPr>
                </a:tc>
                <a:extLst>
                  <a:ext uri="{0D108BD9-81ED-4DB2-BD59-A6C34878D82A}">
                    <a16:rowId xmlns:a16="http://schemas.microsoft.com/office/drawing/2014/main" val="1486334776"/>
                  </a:ext>
                </a:extLst>
              </a:tr>
            </a:tbl>
          </a:graphicData>
        </a:graphic>
      </p:graphicFrame>
      <p:pic>
        <p:nvPicPr>
          <p:cNvPr id="4097" name="Picture 1">
            <a:extLst>
              <a:ext uri="{FF2B5EF4-FFF2-40B4-BE49-F238E27FC236}">
                <a16:creationId xmlns:a16="http://schemas.microsoft.com/office/drawing/2014/main" id="{C38631EB-5A18-E958-2763-5BA72F4BDF34}"/>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9398000" y="3056890"/>
            <a:ext cx="2794000" cy="372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8507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Celestial</Template>
  <TotalTime>386</TotalTime>
  <Words>1507</Words>
  <Application>Microsoft Macintosh PowerPoint</Application>
  <PresentationFormat>Widescreen</PresentationFormat>
  <Paragraphs>42</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Arial</vt:lpstr>
      <vt:lpstr>Calibri</vt:lpstr>
      <vt:lpstr>Calibri Light</vt:lpstr>
      <vt:lpstr>Times New Roman</vt:lpstr>
      <vt:lpstr>Celestial</vt:lpstr>
      <vt:lpstr>PowerPoint Presentation</vt:lpstr>
      <vt:lpstr>Walden Bello</vt:lpstr>
      <vt:lpstr>PowerPoint Presentation</vt:lpstr>
      <vt:lpstr>PowerPoint Presentation</vt:lpstr>
      <vt:lpstr>overextension</vt:lpstr>
      <vt:lpstr>PowerPoint Presentation</vt:lpstr>
      <vt:lpstr>PowerPoint Presentation</vt:lpstr>
      <vt:lpstr>Trading places</vt:lpstr>
      <vt:lpstr>Towards civil war?</vt:lpstr>
      <vt:lpstr>Biden struggles to keep nato together</vt:lpstr>
      <vt:lpstr>PowerPoint Presentation</vt:lpstr>
      <vt:lpstr>Crisis of the liberal international order</vt:lpstr>
      <vt:lpstr>WHAT IF THE FAR RIGHT COMES TO POWER?</vt:lpstr>
      <vt:lpstr>The south china sea cockpit</vt:lpstr>
      <vt:lpstr>Hegemonic stalemate?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Walden  Bello</dc:creator>
  <cp:lastModifiedBy>Anuradha Chenoy</cp:lastModifiedBy>
  <cp:revision>13</cp:revision>
  <dcterms:created xsi:type="dcterms:W3CDTF">2024-07-07T07:04:26Z</dcterms:created>
  <dcterms:modified xsi:type="dcterms:W3CDTF">2024-07-30T09:52:25Z</dcterms:modified>
</cp:coreProperties>
</file>