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512" r:id="rId1"/>
    <p:sldMasterId id="2147484540" r:id="rId2"/>
    <p:sldMasterId id="2147484631" r:id="rId3"/>
    <p:sldMasterId id="2147484663" r:id="rId4"/>
    <p:sldMasterId id="2147484740" r:id="rId5"/>
    <p:sldMasterId id="2147484748" r:id="rId6"/>
  </p:sldMasterIdLst>
  <p:notesMasterIdLst>
    <p:notesMasterId r:id="rId19"/>
  </p:notesMasterIdLst>
  <p:handoutMasterIdLst>
    <p:handoutMasterId r:id="rId20"/>
  </p:handoutMasterIdLst>
  <p:sldIdLst>
    <p:sldId id="638" r:id="rId7"/>
    <p:sldId id="865" r:id="rId8"/>
    <p:sldId id="765" r:id="rId9"/>
    <p:sldId id="866" r:id="rId10"/>
    <p:sldId id="867" r:id="rId11"/>
    <p:sldId id="873" r:id="rId12"/>
    <p:sldId id="870" r:id="rId13"/>
    <p:sldId id="312" r:id="rId14"/>
    <p:sldId id="871" r:id="rId15"/>
    <p:sldId id="864" r:id="rId16"/>
    <p:sldId id="868" r:id="rId17"/>
    <p:sldId id="863" r:id="rId18"/>
  </p:sldIdLst>
  <p:sldSz cx="9144000" cy="6858000" type="screen4x3"/>
  <p:notesSz cx="6797675" cy="9926638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, Quynh Anh" initials="NQA" lastIdx="15" clrIdx="0">
    <p:extLst>
      <p:ext uri="{19B8F6BF-5375-455C-9EA6-DF929625EA0E}">
        <p15:presenceInfo xmlns:p15="http://schemas.microsoft.com/office/powerpoint/2012/main" userId="S-1-5-21-525788414-1921020387-24915789-48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0000"/>
    <a:srgbClr val="5B9BD5"/>
    <a:srgbClr val="C1D6FF"/>
    <a:srgbClr val="397BB8"/>
    <a:srgbClr val="8AB1D2"/>
    <a:srgbClr val="AFCEEB"/>
    <a:srgbClr val="2F75B5"/>
    <a:srgbClr val="8DB9E2"/>
    <a:srgbClr val="B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0" autoAdjust="0"/>
    <p:restoredTop sz="96187" autoAdjust="0"/>
  </p:normalViewPr>
  <p:slideViewPr>
    <p:cSldViewPr snapToObjects="1">
      <p:cViewPr varScale="1">
        <p:scale>
          <a:sx n="66" d="100"/>
          <a:sy n="66" d="100"/>
        </p:scale>
        <p:origin x="2216" y="68"/>
      </p:cViewPr>
      <p:guideLst>
        <p:guide orient="horz" pos="2160"/>
        <p:guide pos="2880"/>
        <p:guide orient="horz" pos="2260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2106" y="15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22395434775149E-2"/>
          <c:y val="4.1799530479064761E-2"/>
          <c:w val="0.92728897313761705"/>
          <c:h val="0.7914946812070755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'2. COPY-PASTE &amp; AUTO CALCS'!$HH$306</c:f>
              <c:strCache>
                <c:ptCount val="1"/>
                <c:pt idx="0">
                  <c:v> Developing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 COPY-PASTE &amp; AUTO CALCS'!$GM$196:$HL$196</c:f>
              <c:strCach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</c:strCache>
            </c:strRef>
          </c:cat>
          <c:val>
            <c:numRef>
              <c:f>'2. COPY-PASTE &amp; AUTO CALCS'!$GM$204:$HL$204</c:f>
              <c:numCache>
                <c:formatCode>0</c:formatCode>
                <c:ptCount val="18"/>
                <c:pt idx="0">
                  <c:v>44</c:v>
                </c:pt>
                <c:pt idx="1">
                  <c:v>41</c:v>
                </c:pt>
                <c:pt idx="2">
                  <c:v>73</c:v>
                </c:pt>
                <c:pt idx="3">
                  <c:v>72</c:v>
                </c:pt>
                <c:pt idx="4">
                  <c:v>46</c:v>
                </c:pt>
                <c:pt idx="5">
                  <c:v>68</c:v>
                </c:pt>
                <c:pt idx="6">
                  <c:v>56</c:v>
                </c:pt>
                <c:pt idx="7">
                  <c:v>58</c:v>
                </c:pt>
                <c:pt idx="8">
                  <c:v>76</c:v>
                </c:pt>
                <c:pt idx="9">
                  <c:v>71</c:v>
                </c:pt>
                <c:pt idx="10">
                  <c:v>68</c:v>
                </c:pt>
                <c:pt idx="11">
                  <c:v>53</c:v>
                </c:pt>
                <c:pt idx="12">
                  <c:v>21</c:v>
                </c:pt>
                <c:pt idx="13">
                  <c:v>101</c:v>
                </c:pt>
                <c:pt idx="14">
                  <c:v>103</c:v>
                </c:pt>
                <c:pt idx="15">
                  <c:v>92</c:v>
                </c:pt>
                <c:pt idx="16">
                  <c:v>84</c:v>
                </c:pt>
                <c:pt idx="17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4-4F95-BE09-AAC936D9156F}"/>
            </c:ext>
          </c:extLst>
        </c:ser>
        <c:ser>
          <c:idx val="0"/>
          <c:order val="1"/>
          <c:tx>
            <c:strRef>
              <c:f>'2. COPY-PASTE &amp; AUTO CALCS'!$HI$306</c:f>
              <c:strCache>
                <c:ptCount val="1"/>
                <c:pt idx="0">
                  <c:v> High-income</c:v>
                </c:pt>
              </c:strCache>
            </c:strRef>
          </c:tx>
          <c:spPr>
            <a:solidFill>
              <a:srgbClr val="C1D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 COPY-PASTE &amp; AUTO CALCS'!$GM$196:$HL$196</c:f>
              <c:strCach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</c:strCache>
            </c:strRef>
          </c:cat>
          <c:val>
            <c:numRef>
              <c:f>'2. COPY-PASTE &amp; AUTO CALCS'!$GM$208:$HL$208</c:f>
              <c:numCache>
                <c:formatCode>0</c:formatCode>
                <c:ptCount val="18"/>
                <c:pt idx="0">
                  <c:v>11</c:v>
                </c:pt>
                <c:pt idx="1">
                  <c:v>5</c:v>
                </c:pt>
                <c:pt idx="2">
                  <c:v>37</c:v>
                </c:pt>
                <c:pt idx="3">
                  <c:v>42</c:v>
                </c:pt>
                <c:pt idx="4">
                  <c:v>28</c:v>
                </c:pt>
                <c:pt idx="5">
                  <c:v>29</c:v>
                </c:pt>
                <c:pt idx="6">
                  <c:v>37</c:v>
                </c:pt>
                <c:pt idx="7">
                  <c:v>34</c:v>
                </c:pt>
                <c:pt idx="8">
                  <c:v>39</c:v>
                </c:pt>
                <c:pt idx="9">
                  <c:v>46</c:v>
                </c:pt>
                <c:pt idx="10">
                  <c:v>26</c:v>
                </c:pt>
                <c:pt idx="11">
                  <c:v>27</c:v>
                </c:pt>
                <c:pt idx="12">
                  <c:v>2</c:v>
                </c:pt>
                <c:pt idx="13">
                  <c:v>53</c:v>
                </c:pt>
                <c:pt idx="14">
                  <c:v>56</c:v>
                </c:pt>
                <c:pt idx="15">
                  <c:v>54</c:v>
                </c:pt>
                <c:pt idx="16">
                  <c:v>52</c:v>
                </c:pt>
                <c:pt idx="17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04-4F95-BE09-AAC936D91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80121071"/>
        <c:axId val="926342799"/>
      </c:barChart>
      <c:catAx>
        <c:axId val="118012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nl-BE"/>
          </a:p>
        </c:txPr>
        <c:crossAx val="926342799"/>
        <c:crosses val="autoZero"/>
        <c:auto val="1"/>
        <c:lblAlgn val="ctr"/>
        <c:lblOffset val="100"/>
        <c:noMultiLvlLbl val="0"/>
      </c:catAx>
      <c:valAx>
        <c:axId val="926342799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nl-BE"/>
          </a:p>
        </c:txPr>
        <c:crossAx val="118012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009287300625881E-2"/>
          <c:y val="3.5679849039983245E-2"/>
          <c:w val="0.14913351517334847"/>
          <c:h val="0.18091195272370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nl-B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  <a:cs typeface="Times New Roman" panose="02020603050405020304" pitchFamily="18" charset="0"/>
        </a:defRPr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34188034188039E-2"/>
          <c:y val="0.12604238665534145"/>
          <c:w val="0.86999966350360047"/>
          <c:h val="0.724753422516192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'2. COPY-PASTE &amp; AUTO CALCS'!$MN$274</c:f>
              <c:strCache>
                <c:ptCount val="1"/>
                <c:pt idx="0">
                  <c:v> Developing (in millions) (left axis)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cat>
            <c:numRef>
              <c:f>'2. COPY-PASTE &amp; AUTO CALCS'!$MW$273:$NN$273</c:f>
              <c:numCache>
                <c:formatCode>General</c:formatCod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 formatCode="0_);\(0\)">
                  <c:v>2025</c:v>
                </c:pt>
              </c:numCache>
            </c:numRef>
          </c:cat>
          <c:val>
            <c:numRef>
              <c:f>'2. COPY-PASTE &amp; AUTO CALCS'!$MW$274:$NN$274</c:f>
              <c:numCache>
                <c:formatCode>_(* #,##0_);_(* \(#,##0\);_(* "-"??_);_(@_)</c:formatCode>
                <c:ptCount val="18"/>
                <c:pt idx="0">
                  <c:v>1068.885</c:v>
                </c:pt>
                <c:pt idx="1">
                  <c:v>2578.328</c:v>
                </c:pt>
                <c:pt idx="2">
                  <c:v>4205.3769999999995</c:v>
                </c:pt>
                <c:pt idx="3">
                  <c:v>1908.8070000000002</c:v>
                </c:pt>
                <c:pt idx="4">
                  <c:v>2279.8430000000003</c:v>
                </c:pt>
                <c:pt idx="5">
                  <c:v>2562.1869999999994</c:v>
                </c:pt>
                <c:pt idx="6">
                  <c:v>3028.4979999999987</c:v>
                </c:pt>
                <c:pt idx="7">
                  <c:v>2124.7539999999995</c:v>
                </c:pt>
                <c:pt idx="8">
                  <c:v>2027.3760000000002</c:v>
                </c:pt>
                <c:pt idx="9">
                  <c:v>4866.088999999999</c:v>
                </c:pt>
                <c:pt idx="10">
                  <c:v>1558.7370000000003</c:v>
                </c:pt>
                <c:pt idx="11">
                  <c:v>1709.9059999999997</c:v>
                </c:pt>
                <c:pt idx="12">
                  <c:v>729.19899999999996</c:v>
                </c:pt>
                <c:pt idx="13">
                  <c:v>4402.8089999999993</c:v>
                </c:pt>
                <c:pt idx="14">
                  <c:v>5442.3139999999985</c:v>
                </c:pt>
                <c:pt idx="15">
                  <c:v>5457.7190000000001</c:v>
                </c:pt>
                <c:pt idx="16">
                  <c:v>4822.6910000000007</c:v>
                </c:pt>
                <c:pt idx="17">
                  <c:v>5584.920000000001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45-4808-B9D0-13C6D350B112}"/>
            </c:ext>
          </c:extLst>
        </c:ser>
        <c:ser>
          <c:idx val="1"/>
          <c:order val="1"/>
          <c:tx>
            <c:strRef>
              <c:f>'2. COPY-PASTE &amp; AUTO CALCS'!$MN$275</c:f>
              <c:strCache>
                <c:ptCount val="1"/>
                <c:pt idx="0">
                  <c:v> High income (in millions) (left axis)</c:v>
                </c:pt>
              </c:strCache>
            </c:strRef>
          </c:tx>
          <c:spPr>
            <a:solidFill>
              <a:srgbClr val="DCE6F2"/>
            </a:solidFill>
            <a:ln>
              <a:noFill/>
            </a:ln>
            <a:effectLst/>
          </c:spPr>
          <c:invertIfNegative val="0"/>
          <c:cat>
            <c:numRef>
              <c:f>'2. COPY-PASTE &amp; AUTO CALCS'!$MW$273:$NN$273</c:f>
              <c:numCache>
                <c:formatCode>General</c:formatCod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 formatCode="0_);\(0\)">
                  <c:v>2025</c:v>
                </c:pt>
              </c:numCache>
            </c:numRef>
          </c:cat>
          <c:val>
            <c:numRef>
              <c:f>'2. COPY-PASTE &amp; AUTO CALCS'!$MW$275:$NN$275</c:f>
              <c:numCache>
                <c:formatCode>_(* #,##0_);_(* \(#,##0\);_(* "-"??_);_(@_)</c:formatCode>
                <c:ptCount val="18"/>
                <c:pt idx="0">
                  <c:v>48.934999999999995</c:v>
                </c:pt>
                <c:pt idx="1">
                  <c:v>11.345000000000001</c:v>
                </c:pt>
                <c:pt idx="2">
                  <c:v>989.62300000000005</c:v>
                </c:pt>
                <c:pt idx="3">
                  <c:v>875.81500000000005</c:v>
                </c:pt>
                <c:pt idx="4">
                  <c:v>733.84899999999993</c:v>
                </c:pt>
                <c:pt idx="5">
                  <c:v>672.81799999999998</c:v>
                </c:pt>
                <c:pt idx="6">
                  <c:v>1042.817</c:v>
                </c:pt>
                <c:pt idx="7">
                  <c:v>1002.6199999999998</c:v>
                </c:pt>
                <c:pt idx="8">
                  <c:v>670.846</c:v>
                </c:pt>
                <c:pt idx="9">
                  <c:v>1078.0340000000001</c:v>
                </c:pt>
                <c:pt idx="10">
                  <c:v>324.37400000000002</c:v>
                </c:pt>
                <c:pt idx="11">
                  <c:v>289.95699999999999</c:v>
                </c:pt>
                <c:pt idx="12">
                  <c:v>4.3149999999999995</c:v>
                </c:pt>
                <c:pt idx="13">
                  <c:v>1207.373</c:v>
                </c:pt>
                <c:pt idx="14">
                  <c:v>1184.0920000000001</c:v>
                </c:pt>
                <c:pt idx="15">
                  <c:v>1191.1489999999999</c:v>
                </c:pt>
                <c:pt idx="16">
                  <c:v>1225.0289999999998</c:v>
                </c:pt>
                <c:pt idx="17">
                  <c:v>712.26100000000008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45-4808-B9D0-13C6D350B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74772143"/>
        <c:axId val="1890653456"/>
      </c:barChart>
      <c:lineChart>
        <c:grouping val="standard"/>
        <c:varyColors val="0"/>
        <c:ser>
          <c:idx val="2"/>
          <c:order val="2"/>
          <c:tx>
            <c:strRef>
              <c:f>'2. COPY-PASTE &amp; AUTO CALCS'!$MN$276</c:f>
              <c:strCache>
                <c:ptCount val="1"/>
                <c:pt idx="0">
                  <c:v>World (%) (right axis)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7"/>
            <c:spPr>
              <a:solidFill>
                <a:srgbClr val="C00000"/>
              </a:solidFill>
              <a:ln w="3175">
                <a:solidFill>
                  <a:sysClr val="window" lastClr="FFFFFF"/>
                </a:solidFill>
              </a:ln>
              <a:effectLst/>
            </c:spPr>
          </c:marker>
          <c:cat>
            <c:numRef>
              <c:f>'2. COPY-PASTE &amp; AUTO CALCS'!$MW$273:$NN$273</c:f>
              <c:numCache>
                <c:formatCode>General</c:formatCod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 formatCode="0_);\(0\)">
                  <c:v>2025</c:v>
                </c:pt>
              </c:numCache>
            </c:numRef>
          </c:cat>
          <c:val>
            <c:numRef>
              <c:f>'2. COPY-PASTE &amp; AUTO CALCS'!$MW$276:$NN$276</c:f>
              <c:numCache>
                <c:formatCode>0.0</c:formatCode>
                <c:ptCount val="18"/>
                <c:pt idx="0">
                  <c:v>16.717362729921305</c:v>
                </c:pt>
                <c:pt idx="1">
                  <c:v>38.26899734092936</c:v>
                </c:pt>
                <c:pt idx="2">
                  <c:v>75.861487875231404</c:v>
                </c:pt>
                <c:pt idx="3">
                  <c:v>40.171295768674256</c:v>
                </c:pt>
                <c:pt idx="4">
                  <c:v>42.959392098113696</c:v>
                </c:pt>
                <c:pt idx="5">
                  <c:v>45.580893420763999</c:v>
                </c:pt>
                <c:pt idx="6">
                  <c:v>56.698000181876274</c:v>
                </c:pt>
                <c:pt idx="7">
                  <c:v>43.059914691808693</c:v>
                </c:pt>
                <c:pt idx="8">
                  <c:v>36.727482991456462</c:v>
                </c:pt>
                <c:pt idx="9">
                  <c:v>79.997639418640219</c:v>
                </c:pt>
                <c:pt idx="10">
                  <c:v>25.080775180686164</c:v>
                </c:pt>
                <c:pt idx="11">
                  <c:v>26.35594133925294</c:v>
                </c:pt>
                <c:pt idx="12">
                  <c:v>9.5677170128109719</c:v>
                </c:pt>
                <c:pt idx="13">
                  <c:v>72.445195244443568</c:v>
                </c:pt>
                <c:pt idx="14">
                  <c:v>84.718763340374025</c:v>
                </c:pt>
                <c:pt idx="15">
                  <c:v>84.161064361771395</c:v>
                </c:pt>
                <c:pt idx="16">
                  <c:v>75.797524509690248</c:v>
                </c:pt>
                <c:pt idx="17">
                  <c:v>78.16198142685397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45-4808-B9D0-13C6D350B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3469920"/>
        <c:axId val="1635133360"/>
      </c:lineChart>
      <c:catAx>
        <c:axId val="1274772143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nl-BE"/>
          </a:p>
        </c:txPr>
        <c:crossAx val="1890653456"/>
        <c:crosses val="autoZero"/>
        <c:auto val="1"/>
        <c:lblAlgn val="ctr"/>
        <c:lblOffset val="100"/>
        <c:noMultiLvlLbl val="0"/>
      </c:catAx>
      <c:valAx>
        <c:axId val="189065345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nl-BE"/>
          </a:p>
        </c:txPr>
        <c:crossAx val="1274772143"/>
        <c:crosses val="autoZero"/>
        <c:crossBetween val="between"/>
      </c:valAx>
      <c:valAx>
        <c:axId val="1635133360"/>
        <c:scaling>
          <c:orientation val="minMax"/>
          <c:max val="100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nl-BE"/>
          </a:p>
        </c:txPr>
        <c:crossAx val="1483469920"/>
        <c:crosses val="max"/>
        <c:crossBetween val="between"/>
      </c:valAx>
      <c:catAx>
        <c:axId val="1483469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5133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nl-BE"/>
          </a:p>
        </c:txPr>
      </c:legendEntry>
      <c:layout>
        <c:manualLayout>
          <c:xMode val="edge"/>
          <c:yMode val="edge"/>
          <c:x val="1.699011156011292E-2"/>
          <c:y val="2.334900907585942E-2"/>
          <c:w val="0.96411555272673732"/>
          <c:h val="7.589520292145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nl-B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900">
          <a:latin typeface="Arial Narrow" panose="020B0606020202030204" pitchFamily="34" charset="0"/>
          <a:cs typeface="Times New Roman" panose="02020603050405020304" pitchFamily="18" charset="0"/>
        </a:defRPr>
      </a:pPr>
      <a:endParaRPr lang="nl-B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998115620162867E-2"/>
          <c:y val="5.0961315728515172E-2"/>
          <c:w val="0.88514906790497339"/>
          <c:h val="0.751965768003808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'2. COPY-PASTE &amp; AUTO CALCS'!$GI$199</c:f>
              <c:strCache>
                <c:ptCount val="1"/>
                <c:pt idx="0">
                  <c:v> # contracting (left axis)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 COPY-PASTE &amp; AUTO CALCS'!$GU$196:$HL$196</c:f>
              <c:strCach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</c:strCache>
            </c:strRef>
          </c:cat>
          <c:val>
            <c:numRef>
              <c:f>'2. COPY-PASTE &amp; AUTO CALCS'!$GU$199:$HL$199</c:f>
              <c:numCache>
                <c:formatCode>0</c:formatCode>
                <c:ptCount val="18"/>
                <c:pt idx="0">
                  <c:v>55</c:v>
                </c:pt>
                <c:pt idx="1">
                  <c:v>46</c:v>
                </c:pt>
                <c:pt idx="2">
                  <c:v>110</c:v>
                </c:pt>
                <c:pt idx="3">
                  <c:v>114</c:v>
                </c:pt>
                <c:pt idx="4">
                  <c:v>74</c:v>
                </c:pt>
                <c:pt idx="5">
                  <c:v>97</c:v>
                </c:pt>
                <c:pt idx="6">
                  <c:v>93</c:v>
                </c:pt>
                <c:pt idx="7">
                  <c:v>92</c:v>
                </c:pt>
                <c:pt idx="8">
                  <c:v>115</c:v>
                </c:pt>
                <c:pt idx="9">
                  <c:v>117</c:v>
                </c:pt>
                <c:pt idx="10">
                  <c:v>94</c:v>
                </c:pt>
                <c:pt idx="11">
                  <c:v>80</c:v>
                </c:pt>
                <c:pt idx="12">
                  <c:v>23</c:v>
                </c:pt>
                <c:pt idx="13">
                  <c:v>154</c:v>
                </c:pt>
                <c:pt idx="14">
                  <c:v>159</c:v>
                </c:pt>
                <c:pt idx="15">
                  <c:v>146</c:v>
                </c:pt>
                <c:pt idx="16">
                  <c:v>136</c:v>
                </c:pt>
                <c:pt idx="17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9-4938-BF66-5872EB4293A8}"/>
            </c:ext>
          </c:extLst>
        </c:ser>
        <c:ser>
          <c:idx val="1"/>
          <c:order val="1"/>
          <c:tx>
            <c:strRef>
              <c:f>'2. COPY-PASTE &amp; AUTO CALCS'!$GI$200</c:f>
              <c:strCache>
                <c:ptCount val="1"/>
                <c:pt idx="0">
                  <c:v> # expanding (left axis)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'2. COPY-PASTE &amp; AUTO CALCS'!$GU$196:$HL$196</c:f>
              <c:strCach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</c:strCache>
            </c:strRef>
          </c:cat>
          <c:val>
            <c:numRef>
              <c:f>'2. COPY-PASTE &amp; AUTO CALCS'!$GU$200:$HL$200</c:f>
              <c:numCache>
                <c:formatCode>0</c:formatCode>
                <c:ptCount val="18"/>
                <c:pt idx="0">
                  <c:v>133</c:v>
                </c:pt>
                <c:pt idx="1">
                  <c:v>142</c:v>
                </c:pt>
                <c:pt idx="2">
                  <c:v>78</c:v>
                </c:pt>
                <c:pt idx="3">
                  <c:v>73</c:v>
                </c:pt>
                <c:pt idx="4">
                  <c:v>114</c:v>
                </c:pt>
                <c:pt idx="5">
                  <c:v>91</c:v>
                </c:pt>
                <c:pt idx="6">
                  <c:v>95</c:v>
                </c:pt>
                <c:pt idx="7">
                  <c:v>96</c:v>
                </c:pt>
                <c:pt idx="8">
                  <c:v>73</c:v>
                </c:pt>
                <c:pt idx="9">
                  <c:v>71</c:v>
                </c:pt>
                <c:pt idx="10">
                  <c:v>94</c:v>
                </c:pt>
                <c:pt idx="11">
                  <c:v>108</c:v>
                </c:pt>
                <c:pt idx="12">
                  <c:v>164</c:v>
                </c:pt>
                <c:pt idx="13">
                  <c:v>31</c:v>
                </c:pt>
                <c:pt idx="14">
                  <c:v>26</c:v>
                </c:pt>
                <c:pt idx="15">
                  <c:v>37</c:v>
                </c:pt>
                <c:pt idx="16">
                  <c:v>47</c:v>
                </c:pt>
                <c:pt idx="1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9-4938-BF66-5872EB429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80121071"/>
        <c:axId val="926342799"/>
      </c:barChart>
      <c:lineChart>
        <c:grouping val="standard"/>
        <c:varyColors val="0"/>
        <c:ser>
          <c:idx val="2"/>
          <c:order val="2"/>
          <c:tx>
            <c:strRef>
              <c:f>'2. COPY-PASTE &amp; AUTO CALCS'!$GI$201</c:f>
              <c:strCache>
                <c:ptCount val="1"/>
                <c:pt idx="0">
                  <c:v> avg contraction (right axis)</c:v>
                </c:pt>
              </c:strCache>
            </c:strRef>
          </c:tx>
          <c:spPr>
            <a:ln w="22225" cap="rnd">
              <a:noFill/>
              <a:prstDash val="solid"/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 w="3175">
                <a:solidFill>
                  <a:srgbClr val="C00000"/>
                </a:solidFill>
              </a:ln>
              <a:effectLst/>
            </c:spPr>
            <c:txPr>
              <a:bodyPr rot="0" spcFirstLastPara="1" vertOverflow="clip" horzOverflow="clip" vert="horz" wrap="square" lIns="9144" tIns="18288" rIns="9144" bIns="18288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 COPY-PASTE &amp; AUTO CALCS'!$GU$196:$HL$196</c:f>
              <c:strCach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</c:strCache>
            </c:strRef>
          </c:cat>
          <c:val>
            <c:numRef>
              <c:f>'2. COPY-PASTE &amp; AUTO CALCS'!$GU$201:$HL$201</c:f>
              <c:numCache>
                <c:formatCode>0.0</c:formatCode>
                <c:ptCount val="18"/>
                <c:pt idx="0">
                  <c:v>-2.1053272727272727</c:v>
                </c:pt>
                <c:pt idx="1">
                  <c:v>-2.2146739130434776</c:v>
                </c:pt>
                <c:pt idx="2">
                  <c:v>-2.5689181818181832</c:v>
                </c:pt>
                <c:pt idx="3">
                  <c:v>-2.1403508771929829</c:v>
                </c:pt>
                <c:pt idx="4">
                  <c:v>-1.7122837837837843</c:v>
                </c:pt>
                <c:pt idx="5">
                  <c:v>-2.055525773195876</c:v>
                </c:pt>
                <c:pt idx="6">
                  <c:v>-1.8022365591397864</c:v>
                </c:pt>
                <c:pt idx="7">
                  <c:v>-2.255130434782608</c:v>
                </c:pt>
                <c:pt idx="8">
                  <c:v>-2.2308782608695661</c:v>
                </c:pt>
                <c:pt idx="9">
                  <c:v>-2.5964957264957254</c:v>
                </c:pt>
                <c:pt idx="10">
                  <c:v>-1.8523617021276597</c:v>
                </c:pt>
                <c:pt idx="11">
                  <c:v>-2.0752500000000005</c:v>
                </c:pt>
                <c:pt idx="12">
                  <c:v>-3.0304347826086966</c:v>
                </c:pt>
                <c:pt idx="13">
                  <c:v>-3.3016298701298696</c:v>
                </c:pt>
                <c:pt idx="14">
                  <c:v>-1.6630503144654079</c:v>
                </c:pt>
                <c:pt idx="15">
                  <c:v>-0.92291095890410924</c:v>
                </c:pt>
                <c:pt idx="16">
                  <c:v>-0.6703088235294119</c:v>
                </c:pt>
                <c:pt idx="17">
                  <c:v>-0.61323357664233591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A9-4938-BF66-5872EB4293A8}"/>
            </c:ext>
          </c:extLst>
        </c:ser>
        <c:ser>
          <c:idx val="3"/>
          <c:order val="3"/>
          <c:tx>
            <c:strRef>
              <c:f>'2. COPY-PASTE &amp; AUTO CALCS'!$GI$202</c:f>
              <c:strCache>
                <c:ptCount val="1"/>
                <c:pt idx="0">
                  <c:v> avg expansion (right axis)</c:v>
                </c:pt>
              </c:strCache>
            </c:strRef>
          </c:tx>
          <c:spPr>
            <a:ln w="19050" cap="rnd">
              <a:noFill/>
              <a:prstDash val="solid"/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 w="3175"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18288" tIns="18288" rIns="18288" bIns="18288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B050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 COPY-PASTE &amp; AUTO CALCS'!$GU$196:$HL$196</c:f>
              <c:strCach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</c:strCache>
            </c:strRef>
          </c:cat>
          <c:val>
            <c:numRef>
              <c:f>'2. COPY-PASTE &amp; AUTO CALCS'!$GU$202:$HL$202</c:f>
              <c:numCache>
                <c:formatCode>0.0</c:formatCode>
                <c:ptCount val="18"/>
                <c:pt idx="0">
                  <c:v>2.9031052631578951</c:v>
                </c:pt>
                <c:pt idx="1">
                  <c:v>3.7170281690140858</c:v>
                </c:pt>
                <c:pt idx="2">
                  <c:v>1.778974358974359</c:v>
                </c:pt>
                <c:pt idx="3">
                  <c:v>2.0517397260273973</c:v>
                </c:pt>
                <c:pt idx="4">
                  <c:v>1.7381228070175427</c:v>
                </c:pt>
                <c:pt idx="5">
                  <c:v>2.4020219780219776</c:v>
                </c:pt>
                <c:pt idx="6">
                  <c:v>3.2897578947368413</c:v>
                </c:pt>
                <c:pt idx="7">
                  <c:v>2.79621875</c:v>
                </c:pt>
                <c:pt idx="8">
                  <c:v>1.9972054794520551</c:v>
                </c:pt>
                <c:pt idx="9">
                  <c:v>1.6803380281690141</c:v>
                </c:pt>
                <c:pt idx="10">
                  <c:v>1.9896808510638293</c:v>
                </c:pt>
                <c:pt idx="11">
                  <c:v>1.6743055555555546</c:v>
                </c:pt>
                <c:pt idx="12">
                  <c:v>5.3800060975609787</c:v>
                </c:pt>
                <c:pt idx="13">
                  <c:v>2.1505806451612903</c:v>
                </c:pt>
                <c:pt idx="14">
                  <c:v>1.2935000000000001</c:v>
                </c:pt>
                <c:pt idx="15">
                  <c:v>0.49272972972972917</c:v>
                </c:pt>
                <c:pt idx="16">
                  <c:v>0.34391489361702143</c:v>
                </c:pt>
                <c:pt idx="17">
                  <c:v>0.37670454545454485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A9-4938-BF66-5872EB429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9203583"/>
        <c:axId val="1169863695"/>
      </c:lineChart>
      <c:catAx>
        <c:axId val="118012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nl-BE"/>
          </a:p>
        </c:txPr>
        <c:crossAx val="926342799"/>
        <c:crosses val="autoZero"/>
        <c:auto val="1"/>
        <c:lblAlgn val="ctr"/>
        <c:lblOffset val="100"/>
        <c:noMultiLvlLbl val="0"/>
      </c:catAx>
      <c:valAx>
        <c:axId val="926342799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nl-BE"/>
          </a:p>
        </c:txPr>
        <c:crossAx val="1180121071"/>
        <c:crosses val="autoZero"/>
        <c:crossBetween val="between"/>
      </c:valAx>
      <c:valAx>
        <c:axId val="1169863695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nl-BE"/>
          </a:p>
        </c:txPr>
        <c:crossAx val="1179203583"/>
        <c:crosses val="max"/>
        <c:crossBetween val="between"/>
      </c:valAx>
      <c:catAx>
        <c:axId val="11792035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98636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584677819745391E-2"/>
          <c:y val="0.92855209478290579"/>
          <c:w val="0.95306572605089279"/>
          <c:h val="5.18421204299481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nl-B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  <a:cs typeface="Times New Roman" panose="02020603050405020304" pitchFamily="18" charset="0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00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00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8459E04-EE01-4613-8EEC-8E0C35898164}" type="slidenum">
              <a:rPr lang="en-GB">
                <a:latin typeface="Calibri Light" panose="020F0302020204030204" pitchFamily="34" charset="0"/>
              </a:rPr>
              <a:pPr>
                <a:defRPr/>
              </a:pPr>
              <a:t>‹nr.›</a:t>
            </a:fld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0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202"/>
            <a:ext cx="5438140" cy="446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0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397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Since the beginning of the 20th century, significant progress has been made: from early steps taken in a number of pioneer countries, the world has seen social protection systems develop at an impressive 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At present, most countries have in place social protection schemes anchored in national legislation covering all or most policy areas of social protection, although in some cases these cover only a minority of their populations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Despite progress, large gaps remain in parts of Asia and Africa.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59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Since the beginning of the 20th century, significant progress has been made: from early steps taken in a number of pioneer countries, the world has seen social protection systems develop at an impressive 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At present, most countries have in place social protection schemes anchored in national legislation covering all or most policy areas of social protection, although in some cases these cover only a minority of their populations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Despite progress, large gaps remain in parts of Asia and Africa.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5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Since the beginning of the 20th century, significant progress has been made: from early steps taken in a number of pioneer countries, the world has seen social protection systems develop at an impressive 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At present, most countries have in place social protection schemes anchored in national legislation covering all or most policy areas of social protection, although in some cases these cover only a minority of their populations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Despite progress, large gaps remain in parts of Asia and Africa.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54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Since the beginning of the 20th century, significant progress has been made: from early steps taken in a number of pioneer countries, the world has seen social protection systems develop at an impressive 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At present, most countries have in place social protection schemes anchored in national legislation covering all or most policy areas of social protection, although in some cases these cover only a minority of their populations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Despite progress, large gaps remain in parts of Asia and Africa.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93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Since the beginning of the 20th century, significant progress has been made: from early steps taken in a number of pioneer countries, the world has seen social protection systems develop at an impressive 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At present, most countries have in place social protection schemes anchored in national legislation covering all or most policy areas of social protection, although in some cases these cover only a minority of their populations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Despite progress, large gaps remain in parts of Asia and Africa.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C18A25-ACB9-4962-B85A-E84B460E5B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33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4333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00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Since the beginning of the 20th century, significant progress has been made: from early steps taken in a number of pioneer countries, the world has seen social protection systems develop at an impressive 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At present, most countries have in place social protection schemes anchored in national legislation covering all or most policy areas of social protection, although in some cases these cover only a minority of their populations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Despite progress, large gaps remain in parts of Asia and Africa.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740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Since the beginning of the 20th century, significant progress has been made: from early steps taken in a number of pioneer countries, the world has seen social protection systems develop at an impressive 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At present, most countries have in place social protection schemes anchored in national legislation covering all or most policy areas of social protection, although in some cases these cover only a minority of their populations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Despite progress, large gaps remain in parts of Asia and Africa.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57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C234DB9-5355-432F-B5AA-4217C76A369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07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Since the beginning of the 20th century, significant progress has been made: from early steps taken in a number of pioneer countries, the world has seen social protection systems develop at an impressive 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At present, most countries have in place social protection schemes anchored in national legislation covering all or most policy areas of social protection, although in some cases these cover only a minority of their populations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Despite progress, large gaps remain in parts of Asia and Africa.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3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1484784"/>
            <a:ext cx="5328592" cy="28083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509121"/>
            <a:ext cx="5328592" cy="2016224"/>
          </a:xfrm>
        </p:spPr>
        <p:txBody>
          <a:bodyPr anchor="b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800" b="0" kern="1200" dirty="0">
                <a:solidFill>
                  <a:srgbClr val="4F5150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7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130F-9A49-4784-93CB-6889C96CD7F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33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59B6-9D0E-4783-A26D-9B43AA86B65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6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F8F3-00E0-47C0-A2A7-8BB3250591E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1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376488" y="2492375"/>
            <a:ext cx="6767512" cy="2881313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 descr="Logo Rapport VI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p:blipFill>
        <p:spPr>
          <a:xfrm>
            <a:off x="282967" y="249098"/>
            <a:ext cx="1265478" cy="1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26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20825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5" name="Picture 8" descr="English_3Lines_ILOffice_Black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52400"/>
            <a:ext cx="7445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791325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057" y="2060575"/>
            <a:ext cx="6926301" cy="4065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381750"/>
            <a:ext cx="1981200" cy="339725"/>
          </a:xfrm>
        </p:spPr>
        <p:txBody>
          <a:bodyPr anchor="b" anchorCtr="0"/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97FF2178-D361-405B-97DB-11170168C6B4}" type="slidenum">
              <a:rPr lang="en-GB"/>
              <a:pPr>
                <a:defRPr/>
              </a:pPr>
              <a:t>‹nr.›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169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1484784"/>
            <a:ext cx="5328592" cy="28083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509121"/>
            <a:ext cx="5328592" cy="2016224"/>
          </a:xfrm>
        </p:spPr>
        <p:txBody>
          <a:bodyPr anchor="b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800" b="0" kern="1200" dirty="0">
                <a:solidFill>
                  <a:srgbClr val="4F5150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13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AC4358-EA8B-4391-8DFF-51ED515E8CF7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20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B3023-3D35-4257-9705-83FF45A8794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16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E271-1951-4934-BA68-4EDE4A7D741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681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1CD9-DF84-403A-AE83-70CD0E4D269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8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AC4358-EA8B-4391-8DFF-51ED515E8CF7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182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89EA-4075-43C9-B2B1-FF1B4E31AA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67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8758-25B0-40BA-B173-740079CA00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989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96E3-086E-49EC-A1B6-D5AA2F2CF5C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348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77A8-8538-4D7F-A89E-AEA8F55BF27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493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130F-9A49-4784-93CB-6889C96CD7F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829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59B6-9D0E-4783-A26D-9B43AA86B65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62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F8F3-00E0-47C0-A2A7-8BB3250591E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43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376488" y="2492375"/>
            <a:ext cx="6767512" cy="2881313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 descr="Logo Rapport VI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p:blipFill>
        <p:spPr>
          <a:xfrm>
            <a:off x="282967" y="249098"/>
            <a:ext cx="1265478" cy="1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89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20825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5" name="Picture 8" descr="English_3Lines_ILOffice_Black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52400"/>
            <a:ext cx="7445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791325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057" y="2060575"/>
            <a:ext cx="6926301" cy="4065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381750"/>
            <a:ext cx="1981200" cy="339725"/>
          </a:xfrm>
        </p:spPr>
        <p:txBody>
          <a:bodyPr anchor="b" anchorCtr="0"/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97FF2178-D361-405B-97DB-11170168C6B4}" type="slidenum">
              <a:rPr lang="en-GB"/>
              <a:pPr>
                <a:defRPr/>
              </a:pPr>
              <a:t>‹nr.›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158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1484784"/>
            <a:ext cx="5328592" cy="28083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509121"/>
            <a:ext cx="5328592" cy="2016224"/>
          </a:xfrm>
        </p:spPr>
        <p:txBody>
          <a:bodyPr anchor="b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800" b="0" kern="1200" dirty="0">
                <a:solidFill>
                  <a:srgbClr val="4F5150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8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B3023-3D35-4257-9705-83FF45A8794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602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AC4358-EA8B-4391-8DFF-51ED515E8CF7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150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B3023-3D35-4257-9705-83FF45A8794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793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E271-1951-4934-BA68-4EDE4A7D741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39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1CD9-DF84-403A-AE83-70CD0E4D269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549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89EA-4075-43C9-B2B1-FF1B4E31AA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738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8758-25B0-40BA-B173-740079CA00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333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96E3-086E-49EC-A1B6-D5AA2F2CF5C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41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77A8-8538-4D7F-A89E-AEA8F55BF27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84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130F-9A49-4784-93CB-6889C96CD7F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06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59B6-9D0E-4783-A26D-9B43AA86B65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57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E271-1951-4934-BA68-4EDE4A7D741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35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F8F3-00E0-47C0-A2A7-8BB3250591E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20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376488" y="2492375"/>
            <a:ext cx="6767512" cy="2881313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 descr="Logo Rapport VI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p:blipFill>
        <p:spPr>
          <a:xfrm>
            <a:off x="282967" y="249098"/>
            <a:ext cx="1265478" cy="1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56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20825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5" name="Picture 8" descr="English_3Lines_ILOffice_Black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52400"/>
            <a:ext cx="7445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791325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057" y="2060575"/>
            <a:ext cx="6926301" cy="4065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381750"/>
            <a:ext cx="1981200" cy="339725"/>
          </a:xfrm>
        </p:spPr>
        <p:txBody>
          <a:bodyPr anchor="b" anchorCtr="0"/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97FF2178-D361-405B-97DB-11170168C6B4}" type="slidenum">
              <a:rPr lang="en-GB" smtClean="0">
                <a:latin typeface="Calibri Light" panose="020F0302020204030204" pitchFamily="34" charset="0"/>
              </a:rPr>
              <a:pPr>
                <a:defRPr/>
              </a:pPr>
              <a:t>‹nr.›</a:t>
            </a:fld>
            <a:r>
              <a:rPr lang="en-GB">
                <a:latin typeface="Calibri Light" panose="020F0302020204030204" pitchFamily="34" charset="0"/>
              </a:rPr>
              <a:t> </a:t>
            </a:r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50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CF374EE-3C4E-4A1A-99C8-C714067A449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27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CFBD106-34B6-4335-9FB6-C7601EB6392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41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7D18C34-6613-47E5-9FE3-363EB9B8514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96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79FBAE5-7461-46BC-A3CE-7228F76E1E4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1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4FE7718-DAFE-46B7-A676-0F4A9D0ABD1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43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8E35F6B-E1D0-4FD9-9DAC-E0D77428AEF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68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FD32C82-0190-47F4-B4C8-BF093BF8EDC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5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1CD9-DF84-403A-AE83-70CD0E4D269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16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E617A46-203E-49CA-9F5C-4741E3A65D3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40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8F5BDF8-483B-41B4-9EFE-C9564CC0D01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89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B32944C-1B78-4635-AB19-2E6B1DA1EB8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32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0F35AEC-8188-469D-B000-61D384C783F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47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44513"/>
            <a:ext cx="8572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0096" y="1712889"/>
            <a:ext cx="5018103" cy="1887561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40096" y="3886200"/>
            <a:ext cx="5019692" cy="2536866"/>
          </a:xfrm>
        </p:spPr>
        <p:txBody>
          <a:bodyPr/>
          <a:lstStyle>
            <a:lvl1pPr marL="0" indent="0">
              <a:spcBef>
                <a:spcPct val="50000"/>
              </a:spcBef>
              <a:buFontTx/>
              <a:buNone/>
              <a:defRPr baseline="0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549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1760538" y="1463675"/>
            <a:ext cx="7383462" cy="46038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343336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498" y="274638"/>
            <a:ext cx="6608854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2060575"/>
            <a:ext cx="8327267" cy="4065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8" y="292894"/>
            <a:ext cx="164415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4212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1760538" y="1463675"/>
            <a:ext cx="7383462" cy="46038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343336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498" y="274638"/>
            <a:ext cx="6608854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2060575"/>
            <a:ext cx="8327267" cy="4065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8" y="292894"/>
            <a:ext cx="164415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revier\Downloads\Banner Academy privat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9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ao.org/home/en/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50364"/>
            <a:ext cx="972108" cy="39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96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D2EDD-505D-4981-83B2-458081CCF7E5}" type="datetimeFigureOut">
              <a:rPr lang="en-US"/>
              <a:pPr>
                <a:defRPr/>
              </a:pPr>
              <a:t>5/22/2021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E146-6C5D-4660-B99C-ED6F15900DC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47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1484784"/>
            <a:ext cx="5328592" cy="28083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509121"/>
            <a:ext cx="5328592" cy="2016224"/>
          </a:xfrm>
        </p:spPr>
        <p:txBody>
          <a:bodyPr anchor="b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800" b="0" kern="1200" dirty="0">
                <a:solidFill>
                  <a:srgbClr val="4F5150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0992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AC4358-EA8B-4391-8DFF-51ED515E8CF7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8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89EA-4075-43C9-B2B1-FF1B4E31AA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630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B3023-3D35-4257-9705-83FF45A8794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3889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E271-1951-4934-BA68-4EDE4A7D741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267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1CD9-DF84-403A-AE83-70CD0E4D269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883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89EA-4075-43C9-B2B1-FF1B4E31AA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335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8758-25B0-40BA-B173-740079CA00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9978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96E3-086E-49EC-A1B6-D5AA2F2CF5C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19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77A8-8538-4D7F-A89E-AEA8F55BF27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182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130F-9A49-4784-93CB-6889C96CD7F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15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59B6-9D0E-4783-A26D-9B43AA86B65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030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F8F3-00E0-47C0-A2A7-8BB3250591E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2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8758-25B0-40BA-B173-740079CA00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805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376488" y="2492375"/>
            <a:ext cx="6767512" cy="2881313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 descr="Logo Rapport VI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p:blipFill>
        <p:spPr>
          <a:xfrm>
            <a:off x="282967" y="249098"/>
            <a:ext cx="1265478" cy="1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643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20825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5" name="Picture 8" descr="English_3Lines_ILOffice_Black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52400"/>
            <a:ext cx="7445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791325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057" y="2060575"/>
            <a:ext cx="6926301" cy="4065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381750"/>
            <a:ext cx="1981200" cy="339725"/>
          </a:xfrm>
        </p:spPr>
        <p:txBody>
          <a:bodyPr anchor="b" anchorCtr="0"/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97FF2178-D361-405B-97DB-11170168C6B4}" type="slidenum">
              <a:rPr lang="en-GB"/>
              <a:pPr>
                <a:defRPr/>
              </a:pPr>
              <a:t>‹nr.›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62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96E3-086E-49EC-A1B6-D5AA2F2CF5C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77A8-8538-4D7F-A89E-AEA8F55BF27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32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36179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49637-25D6-4CF2-AC54-1DA194500591}" type="slidenum">
              <a:rPr lang="en-GB" b="0">
                <a:ea typeface="ＭＳ Ｐゴシック" pitchFamily="34" charset="-128"/>
              </a:rPr>
              <a:pPr>
                <a:defRPr/>
              </a:pPr>
              <a:t>‹nr.›</a:t>
            </a:fld>
            <a:endParaRPr lang="en-GB" b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84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7" r:id="rId1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en-GB" sz="3200" b="1" kern="1200" dirty="0">
          <a:solidFill>
            <a:srgbClr val="003D81"/>
          </a:solidFill>
          <a:latin typeface="Calibri Light" panose="020F0302020204030204" pitchFamily="34" charset="0"/>
          <a:ea typeface="ＭＳ Ｐゴシック" pitchFamily="34" charset="-128"/>
          <a:cs typeface="+mn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36179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49637-25D6-4CF2-AC54-1DA194500591}" type="slidenum">
              <a:rPr lang="en-GB" b="0">
                <a:ea typeface="ＭＳ Ｐゴシック" pitchFamily="34" charset="-128"/>
              </a:rPr>
              <a:pPr>
                <a:defRPr/>
              </a:pPr>
              <a:t>‹nr.›</a:t>
            </a:fld>
            <a:endParaRPr lang="en-GB" b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43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  <p:sldLayoutId id="2147484552" r:id="rId12"/>
    <p:sldLayoutId id="2147484553" r:id="rId13"/>
    <p:sldLayoutId id="2147484555" r:id="rId1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en-GB" sz="3200" b="1" kern="1200" dirty="0">
          <a:solidFill>
            <a:srgbClr val="003D81"/>
          </a:solidFill>
          <a:latin typeface="Calibri Light" panose="020F0302020204030204" pitchFamily="34" charset="0"/>
          <a:ea typeface="ＭＳ Ｐゴシック" pitchFamily="34" charset="-128"/>
          <a:cs typeface="+mn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36179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GB" b="0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GB" b="0" dirty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fld id="{A0749637-25D6-4CF2-AC54-1DA194500591}" type="slidenum">
              <a:rPr lang="en-GB" b="0" smtClean="0">
                <a:ea typeface="ＭＳ Ｐゴシック" pitchFamily="34" charset="-128"/>
              </a:rPr>
              <a:pPr>
                <a:defRPr/>
              </a:pPr>
              <a:t>‹nr.›</a:t>
            </a:fld>
            <a:endParaRPr lang="en-GB" b="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220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46" r:id="rId1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en-GB" sz="3200" b="1" kern="1200" dirty="0">
          <a:solidFill>
            <a:srgbClr val="003D81"/>
          </a:solidFill>
          <a:latin typeface="Calibri Light" panose="020F0302020204030204" pitchFamily="34" charset="0"/>
          <a:ea typeface="ＭＳ Ｐゴシック" pitchFamily="34" charset="-128"/>
          <a:cs typeface="+mn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9D6DA5-F74D-475D-9ED6-F1645B0B3326}" type="slidenum">
              <a:rPr lang="en-US" b="0" smtClean="0"/>
              <a:pPr>
                <a:defRPr/>
              </a:pPr>
              <a:t>‹nr.›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897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 Light" panose="020F03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 Light" panose="020F03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 Light" panose="020F03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7975" y="274638"/>
            <a:ext cx="6791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7975" y="2060575"/>
            <a:ext cx="6791325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2" name="GabGood"/>
          <p:cNvSpPr/>
          <p:nvPr userDrawn="1"/>
        </p:nvSpPr>
        <p:spPr bwMode="auto">
          <a:xfrm>
            <a:off x="-9144000" y="457200"/>
            <a:ext cx="914400" cy="457200"/>
          </a:xfrm>
          <a:prstGeom prst="cube">
            <a:avLst/>
          </a:prstGeom>
          <a:solidFill>
            <a:srgbClr val="00E8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43336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GabBad"/>
          <p:cNvSpPr/>
          <p:nvPr userDrawn="1"/>
        </p:nvSpPr>
        <p:spPr bwMode="auto">
          <a:xfrm>
            <a:off x="-9144000" y="1371600"/>
            <a:ext cx="914400" cy="457200"/>
          </a:xfrm>
          <a:prstGeom prst="cube">
            <a:avLst/>
          </a:prstGeom>
          <a:solidFill>
            <a:srgbClr val="135E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43336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GabNul"/>
          <p:cNvSpPr/>
          <p:nvPr userDrawn="1"/>
        </p:nvSpPr>
        <p:spPr bwMode="auto">
          <a:xfrm>
            <a:off x="-9144000" y="2286000"/>
            <a:ext cx="914400" cy="457200"/>
          </a:xfrm>
          <a:prstGeom prst="cube">
            <a:avLst/>
          </a:prstGeom>
          <a:solidFill>
            <a:srgbClr val="FF8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43336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8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64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Calibri Light" panose="020F03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20000"/>
        </a:spcAft>
        <a:buAutoNum type="arabicPeriod"/>
        <a:defRPr sz="24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38200" indent="-3810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Calibri Light" panose="020F0302020204030204" pitchFamily="34" charset="0"/>
        </a:defRPr>
      </a:lvl2pPr>
      <a:lvl3pPr marL="1295400" indent="-3810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Calibri Light" panose="020F0302020204030204" pitchFamily="34" charset="0"/>
        </a:defRPr>
      </a:lvl3pPr>
      <a:lvl4pPr marL="1752600" indent="-3810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Calibri Light" panose="020F0302020204030204" pitchFamily="34" charset="0"/>
        </a:defRPr>
      </a:lvl4pPr>
      <a:lvl5pPr marL="2209800" indent="-3810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Calibri Light" panose="020F0302020204030204" pitchFamily="34" charset="0"/>
        </a:defRPr>
      </a:lvl5pPr>
      <a:lvl6pPr marL="2667000" indent="-3810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36179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49637-25D6-4CF2-AC54-1DA194500591}" type="slidenum">
              <a:rPr lang="en-GB" b="0">
                <a:ea typeface="ＭＳ Ｐゴシック" pitchFamily="34" charset="-128"/>
              </a:rPr>
              <a:pPr>
                <a:defRPr/>
              </a:pPr>
              <a:t>‹nr.›</a:t>
            </a:fld>
            <a:endParaRPr lang="en-GB" b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07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  <p:sldLayoutId id="2147484758" r:id="rId10"/>
    <p:sldLayoutId id="2147484759" r:id="rId11"/>
    <p:sldLayoutId id="2147484760" r:id="rId12"/>
    <p:sldLayoutId id="2147484761" r:id="rId13"/>
    <p:sldLayoutId id="2147484763" r:id="rId1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en-GB" sz="3200" b="1" kern="1200" dirty="0">
          <a:solidFill>
            <a:srgbClr val="003D81"/>
          </a:solidFill>
          <a:latin typeface="Calibri Light" panose="020F0302020204030204" pitchFamily="34" charset="0"/>
          <a:ea typeface="ＭＳ Ｐゴシック" pitchFamily="34" charset="-128"/>
          <a:cs typeface="+mn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-protection.org/gimi/gess/RessourcePDF.action?ressource.ressourceId=5153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ettonwoodsproject.org/wp-content/uploads/2020/10/statement-against-IMF-austerity-English-1.pdf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6" Type="http://schemas.openxmlformats.org/officeDocument/2006/relationships/hyperlink" Target="https://www.imf.org/en/Countries" TargetMode="External"/><Relationship Id="rId5" Type="http://schemas.openxmlformats.org/officeDocument/2006/relationships/hyperlink" Target="https://www.oxfam.org/en/international-financial-institutions/imf-covid-19-financing-and-fiscal-tracker" TargetMode="External"/><Relationship Id="rId4" Type="http://schemas.openxmlformats.org/officeDocument/2006/relationships/hyperlink" Target="https://policydialogue.org/files/publications/papers/Global-Austerity-Alert-Ortiz-Cummins-2021-final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-protection.org/gimi/RessourcePDF.action;jsessionid=K9GeX473jEnDWn-mn8pcqnQ6eUxAgUUmo_QeEDCm8XXBg7scaqBV!2052637978?id=55694" TargetMode="External"/><Relationship Id="rId2" Type="http://schemas.openxmlformats.org/officeDocument/2006/relationships/hyperlink" Target="https://policydialogue.org/files/publications/papers/Global-Austerity-Alert-Ortiz-Cummins-2021-final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social-protection.org/gimi/gess/RessourcePDF.action?ressource.ressourceId=5153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dialogue.org/files/publications/papers/Global-Austerity-Alert-Ortiz-Cummins-2021-final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dialogue.org/files/publications/papers/Global-Austerity-Alert-Ortiz-Cummins-2021-fin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dialogue.org/files/publications/papers/Global-Austerity-Alert-Ortiz-Cummins-2021-fin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dialogue.org/files/publications/papers/Global-Austerity-Alert-Ortiz-Cummins-2021-fina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dialogue.org/files/publications/papers/Global-Austerity-Alert-Ortiz-Cummins-2021-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dialogue.org/files/publications/papers/Global-Austerity-Alert-Ortiz-Cummins-2021-fina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03C1864-D674-400D-A5BB-39A54661F4E3}" type="slidenum">
              <a:rPr lang="en-GB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0</a:t>
            </a:fld>
            <a:endParaRPr lang="en-GB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2885" y="1844824"/>
            <a:ext cx="905823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i="0" u="none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Global Austerity Alert:</a:t>
            </a:r>
          </a:p>
          <a:p>
            <a:pPr algn="ctr">
              <a:defRPr/>
            </a:pPr>
            <a:r>
              <a:rPr lang="en-US" sz="4000" i="0" u="none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Looming Budget Cuts in 2021-25 </a:t>
            </a:r>
            <a:br>
              <a:rPr lang="en-US" sz="4000" i="0" u="none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4000" i="0" u="none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Alternatives</a:t>
            </a:r>
          </a:p>
          <a:p>
            <a:pPr algn="ctr">
              <a:defRPr/>
            </a:pPr>
            <a:r>
              <a:rPr lang="en-US" sz="4000" i="0" u="none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344016" y="4041068"/>
            <a:ext cx="877506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itchFamily="34" charset="0"/>
              <a:buNone/>
            </a:pPr>
            <a:r>
              <a:rPr lang="en-US" sz="2200" b="1" dirty="0"/>
              <a:t>Isabel Ortiz and Matthew Cummins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en-US" sz="2400" i="0" dirty="0">
                <a:solidFill>
                  <a:srgbClr val="0070C0"/>
                </a:solidFill>
                <a:effectLst/>
                <a:latin typeface="Abadi" panose="020B0604020104020204" pitchFamily="34" charset="0"/>
              </a:rPr>
              <a:t>Asia Europe Peoples Forum, 21 May 2021 </a:t>
            </a:r>
          </a:p>
          <a:p>
            <a:pPr marL="0" indent="0" algn="ctr" eaLnBrk="1" hangingPunct="1">
              <a:buNone/>
            </a:pPr>
            <a:r>
              <a:rPr lang="en-US" sz="2400" i="0" dirty="0">
                <a:solidFill>
                  <a:srgbClr val="0070C0"/>
                </a:solidFill>
                <a:effectLst/>
                <a:latin typeface="Abadi" panose="020B0604020104020204" pitchFamily="34" charset="0"/>
              </a:rPr>
              <a:t>Social Justice Working Group</a:t>
            </a:r>
          </a:p>
          <a:p>
            <a:pPr marL="0" indent="0" algn="ctr" eaLnBrk="1" hangingPunct="1">
              <a:buNone/>
            </a:pPr>
            <a:endParaRPr lang="en-US" sz="2200" i="0" dirty="0">
              <a:solidFill>
                <a:srgbClr val="333333"/>
              </a:solidFill>
              <a:effectLst/>
              <a:latin typeface="adobe-caslon-pro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FBFA67-F934-41DF-B2EB-03F3AC29D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4" y="0"/>
            <a:ext cx="8622666" cy="15696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C6B521-55C7-44D8-9E3D-59507CE07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2" t="32194" r="4724" b="33787"/>
          <a:stretch/>
        </p:blipFill>
        <p:spPr>
          <a:xfrm>
            <a:off x="14270" y="0"/>
            <a:ext cx="3420380" cy="1569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64CFCE-AAC7-4C98-917F-F9C79E5C4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62" y="5841268"/>
            <a:ext cx="7992888" cy="7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5CB57F-4E06-4EF0-BC22-4DD984CC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47922"/>
            <a:ext cx="8610600" cy="5486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at least eight options, supported by policy statements of the UN and the IFIs. Governments around the world have been applying these financing options  for decades, showing a wide variety of revenue choices.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tax revenues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progressive sources (avoiding VAT) e.g.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income/wealth taxation and corporate taxes</a:t>
            </a:r>
            <a:r>
              <a:rPr lang="en-US" sz="1800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including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financial sector (</a:t>
            </a:r>
            <a:r>
              <a:rPr lang="en-US" sz="18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eg.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Mongolia/Zambia/Bolivia, Brazil FTT). </a:t>
            </a:r>
            <a:endParaRPr lang="en-US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social security coverage </a:t>
            </a:r>
            <a:r>
              <a:rPr lang="en-US" sz="1800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formalizing those in the informal economy</a:t>
            </a:r>
            <a:r>
              <a:rPr lang="en-US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Argentina, Brazil, Tunisia, Uruguay).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Fighting illicit financial flows.</a:t>
            </a:r>
            <a:endParaRPr lang="en-US" sz="1800" b="1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Restructuring/</a:t>
            </a: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reducing </a:t>
            </a:r>
            <a:r>
              <a:rPr lang="en-US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debt – 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60 countries (</a:t>
            </a:r>
            <a:r>
              <a:rPr lang="en-US" sz="18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Ecuador, Iceland, Iraq); given high debt levels, important to promote debt forgiveness/relief.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800" b="1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 and transfers 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(e.g. 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Global Social Protection Fund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Tapping into </a:t>
            </a:r>
            <a:r>
              <a:rPr lang="en-US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fiscal and foreign exchange reserves 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Chile, Norway). 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Adopting a more accommodative macroeconomic framework 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(e.g. tolerance to some inflation, fiscal deficit).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Re-allocating public expenditures 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replacing high-cost and low- social-impact expenditures (</a:t>
            </a:r>
            <a:r>
              <a:rPr lang="en-US" sz="18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eg.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defense - </a:t>
            </a:r>
            <a:r>
              <a:rPr lang="en-U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Costa Rica, Thailand).</a:t>
            </a:r>
            <a:endParaRPr lang="en-US" sz="1800" b="1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different alternatives must be discussed openly in national dialogue.</a:t>
            </a:r>
            <a:endParaRPr lang="en-US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152780-9571-4A56-90A6-D7212DFF492F}"/>
              </a:ext>
            </a:extLst>
          </p:cNvPr>
          <p:cNvSpPr txBox="1">
            <a:spLocks/>
          </p:cNvSpPr>
          <p:nvPr/>
        </p:nvSpPr>
        <p:spPr bwMode="auto">
          <a:xfrm>
            <a:off x="-36512" y="152636"/>
            <a:ext cx="9180512" cy="72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dirty="0">
                <a:solidFill>
                  <a:srgbClr val="2F75B5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There are Alternatives to Austerity: Financing/Fiscal Space Options Exist  Even in the Poorest Countries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526072B-0D9B-41DA-B091-D4440FA54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477000"/>
            <a:ext cx="8724900" cy="28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73" tIns="47837" rIns="95673" bIns="47837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Abadi" panose="020B0604020104020204" pitchFamily="34" charset="0"/>
                <a:ea typeface="ＭＳ Ｐゴシック" pitchFamily="34" charset="-128"/>
              </a:rPr>
              <a:t>Source: “</a:t>
            </a:r>
            <a:r>
              <a:rPr lang="en-GB" sz="1200" b="0" i="1" dirty="0">
                <a:solidFill>
                  <a:srgbClr val="0070C0"/>
                </a:solidFill>
                <a:latin typeface="Abadi" panose="020B0604020104020204" pitchFamily="34" charset="0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Fiscal Space for Social Protection: Options to Expand Social Investments in 187 Countries</a:t>
            </a:r>
            <a:r>
              <a:rPr lang="en-GB" sz="1200" b="0" dirty="0">
                <a:solidFill>
                  <a:srgbClr val="000000"/>
                </a:solidFill>
                <a:latin typeface="Abadi" panose="020B0604020104020204" pitchFamily="34" charset="0"/>
                <a:ea typeface="ＭＳ Ｐゴシック" pitchFamily="34" charset="-128"/>
              </a:rPr>
              <a:t>”  ILO, UNICEF, UNWOMEN. </a:t>
            </a:r>
          </a:p>
        </p:txBody>
      </p:sp>
    </p:spTree>
    <p:extLst>
      <p:ext uri="{BB962C8B-B14F-4D97-AF65-F5344CB8AC3E}">
        <p14:creationId xmlns:p14="http://schemas.microsoft.com/office/powerpoint/2010/main" val="236879889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6568" y="127908"/>
            <a:ext cx="8784976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Trebuchet MS" panose="020B0603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#EndAusterity</a:t>
            </a:r>
            <a:r>
              <a:rPr lang="en-US" sz="2800" dirty="0">
                <a:latin typeface="Trebuchet MS" panose="020B0603020202020204" pitchFamily="34" charset="0"/>
                <a:cs typeface="Calibri" panose="020F0502020204030204" pitchFamily="34" charset="0"/>
              </a:rPr>
              <a:t>: What to Do</a:t>
            </a:r>
          </a:p>
          <a:p>
            <a:endParaRPr lang="en-US" sz="28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BC1CB0-63F0-4304-9C34-4F4D6BA8B5E5}"/>
              </a:ext>
            </a:extLst>
          </p:cNvPr>
          <p:cNvSpPr/>
          <p:nvPr/>
        </p:nvSpPr>
        <p:spPr>
          <a:xfrm>
            <a:off x="359008" y="620688"/>
            <a:ext cx="848253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2940" marR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Identify if your government is cutting public expenditures (</a:t>
            </a: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Annex</a:t>
            </a: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, </a:t>
            </a:r>
            <a:r>
              <a:rPr lang="en-US" sz="2000" b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OXFAM database</a:t>
            </a: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and </a:t>
            </a:r>
            <a:r>
              <a:rPr lang="en-US" sz="2000" b="0" u="sng" dirty="0">
                <a:effectLst/>
                <a:latin typeface="Abadi" panose="020B060402010402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latest IMF country reports</a:t>
            </a: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).</a:t>
            </a:r>
          </a:p>
          <a:p>
            <a:pPr marL="662940" marR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dirty="0">
                <a:latin typeface="Abadi" panose="020B0604020104020204" pitchFamily="34" charset="0"/>
                <a:ea typeface="Calibri" panose="020F0502020204030204" pitchFamily="34" charset="0"/>
              </a:rPr>
              <a:t>State</a:t>
            </a: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alternative demands for post-pandemic recovery (e.g. increase budget in education, health, social protection, water supply, public transport </a:t>
            </a:r>
            <a:r>
              <a:rPr lang="en-US" sz="2000" b="0" dirty="0" err="1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etc</a:t>
            </a: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)</a:t>
            </a:r>
          </a:p>
          <a:p>
            <a:pPr marL="662940" marR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Call for national public social dialogue – </a:t>
            </a:r>
            <a:r>
              <a:rPr lang="en-US" sz="2000" b="0" dirty="0">
                <a:latin typeface="Abadi" panose="020B0604020104020204" pitchFamily="34" charset="0"/>
                <a:ea typeface="Calibri" panose="020F0502020204030204" pitchFamily="34" charset="0"/>
              </a:rPr>
              <a:t>Timing is of the essence, meaningful national dialogue with representative partners can be done quickly. It is best to do it at the time of the public budget design and/or budget approval.</a:t>
            </a:r>
            <a:endParaRPr lang="en-US" sz="20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662940" marR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Carry out a rapid and timely assessment of the social impacts of the different policy options and financing </a:t>
            </a:r>
            <a:b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</a:b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alternatives</a:t>
            </a:r>
          </a:p>
          <a:p>
            <a:pPr marL="662940" marR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Agree optimal policies through national </a:t>
            </a:r>
          </a:p>
          <a:p>
            <a:pPr marL="32004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social dialogue with representative trade </a:t>
            </a:r>
          </a:p>
          <a:p>
            <a:pPr marL="32004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unions, employers, CSOs and other </a:t>
            </a:r>
          </a:p>
          <a:p>
            <a:pPr marL="32004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relevant stakeholders</a:t>
            </a:r>
          </a:p>
          <a:p>
            <a:r>
              <a:rPr lang="en-US" altLang="en-US" sz="2000" b="0" i="1" dirty="0">
                <a:solidFill>
                  <a:srgbClr val="0070C0"/>
                </a:solidFill>
                <a:latin typeface="Abadi" panose="020B0604020104020204" pitchFamily="34" charset="0"/>
                <a:ea typeface="Times New Roman" pitchFamily="18" charset="0"/>
                <a:cs typeface="Arial" charset="0"/>
              </a:rPr>
              <a:t>There is a global campaign </a:t>
            </a:r>
            <a:r>
              <a:rPr lang="en-US" altLang="en-US" sz="2000" i="1" dirty="0">
                <a:solidFill>
                  <a:srgbClr val="0070C0"/>
                </a:solidFill>
                <a:latin typeface="Abadi" panose="020B0604020104020204" pitchFamily="34" charset="0"/>
                <a:ea typeface="Times New Roman" pitchFamily="18" charset="0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#EndAusterity</a:t>
            </a:r>
            <a:r>
              <a:rPr lang="en-US" altLang="en-US" sz="2000" b="0" i="1" dirty="0">
                <a:solidFill>
                  <a:srgbClr val="0070C0"/>
                </a:solidFill>
                <a:latin typeface="Abadi" panose="020B0604020104020204" pitchFamily="34" charset="0"/>
                <a:ea typeface="Times New Roman" pitchFamily="18" charset="0"/>
                <a:cs typeface="Arial" charset="0"/>
              </a:rPr>
              <a:t/>
            </a:r>
            <a:br>
              <a:rPr lang="en-US" altLang="en-US" sz="2000" b="0" i="1" dirty="0">
                <a:solidFill>
                  <a:srgbClr val="0070C0"/>
                </a:solidFill>
                <a:latin typeface="Abadi" panose="020B0604020104020204" pitchFamily="34" charset="0"/>
                <a:ea typeface="Times New Roman" pitchFamily="18" charset="0"/>
                <a:cs typeface="Arial" charset="0"/>
              </a:rPr>
            </a:br>
            <a:r>
              <a:rPr lang="en-US" altLang="en-US" sz="2000" b="0" i="1" dirty="0">
                <a:solidFill>
                  <a:srgbClr val="0070C0"/>
                </a:solidFill>
                <a:latin typeface="Abadi" panose="020B0604020104020204" pitchFamily="34" charset="0"/>
                <a:ea typeface="Times New Roman" pitchFamily="18" charset="0"/>
                <a:cs typeface="Arial" charset="0"/>
              </a:rPr>
              <a:t>with more than 500 organizations - join!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53948-CD80-41F3-B71F-02997738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49" y="6345324"/>
            <a:ext cx="8100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Source: Ortiz and Cummins, 2021: </a:t>
            </a:r>
            <a:r>
              <a:rPr lang="en-US" altLang="en-US" sz="1200" b="0" dirty="0">
                <a:solidFill>
                  <a:schemeClr val="accent1"/>
                </a:solidFill>
                <a:latin typeface="Abadi" panose="020B0604020104020204" pitchFamily="34" charset="0"/>
                <a:ea typeface="ＭＳ Ｐゴシック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Global Austerity Alert: Looming Budget Cuts in 2021-25 and Alternative Pathways</a:t>
            </a:r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0F975E-9A0C-493C-87C8-02E6DE9FA8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2100" y="3775244"/>
            <a:ext cx="3460440" cy="24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5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11922" y="1920247"/>
            <a:ext cx="855116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</a:t>
            </a:r>
            <a:r>
              <a:rPr lang="en-US" sz="6600" i="0" u="none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511922" y="3028243"/>
            <a:ext cx="8082595" cy="25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sz="180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REFERENCES:</a:t>
            </a:r>
          </a:p>
          <a:p>
            <a:pPr marL="0" indent="0" eaLnBrk="1" hangingPunct="1">
              <a:buNone/>
            </a:pP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Ortiz and Cummins (2021) 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Global Austerity Alert: Looming budget cuts in 2021-25 and alternative pathways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</a:t>
            </a:r>
            <a:r>
              <a:rPr lang="en-US" altLang="en-US" sz="18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IPD Global Social Justice, ITUC, PSI, AWC, BWP and TWN. </a:t>
            </a:r>
          </a:p>
          <a:p>
            <a:pPr marL="0" indent="0">
              <a:buNone/>
            </a:pP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Ortiz, Chowdhury, Duran, Muzaffar and Urban (2019)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Handbook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on Fiscal Space for Social Protection: Assessing Financing Options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</a:rPr>
              <a:t>Geneva and New York: ILO and UNWOMEN</a:t>
            </a:r>
          </a:p>
          <a:p>
            <a:pPr marL="0" indent="0" eaLnBrk="1" hangingPunct="1">
              <a:buNone/>
            </a:pP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Ortiz, Cummins and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Karunanethy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(2017) 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Fiscal Space for Social Protection: Options to Expand Social Investments in 187 Countries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lang="en-GB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Geneva and New York: ILO and UNWOMEN</a:t>
            </a:r>
          </a:p>
          <a:p>
            <a:pPr marL="0" indent="0" eaLnBrk="1" hangingPunct="1">
              <a:buNone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endParaRPr lang="en-US" sz="18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FBFA67-F934-41DF-B2EB-03F3AC29D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34" y="0"/>
            <a:ext cx="8622666" cy="15696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C6B521-55C7-44D8-9E3D-59507CE078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02" t="32194" r="4724" b="33787"/>
          <a:stretch/>
        </p:blipFill>
        <p:spPr>
          <a:xfrm>
            <a:off x="14270" y="0"/>
            <a:ext cx="3420380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2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1500" y="152636"/>
            <a:ext cx="8784976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rgbClr val="397BB8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Austerity 2021-22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53948-CD80-41F3-B71F-02997738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49" y="6345324"/>
            <a:ext cx="8100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Source: Ortiz and Cummins, 2021: </a:t>
            </a:r>
            <a:r>
              <a:rPr lang="en-US" altLang="en-US" sz="1200" b="0" dirty="0">
                <a:solidFill>
                  <a:schemeClr val="accent1"/>
                </a:solidFill>
                <a:latin typeface="Abadi" panose="020B0604020104020204" pitchFamily="34" charset="0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Global Austerity Alert: Looming Budget Cuts in 2021-25 and Alternative Pathways</a:t>
            </a:r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.</a:t>
            </a:r>
          </a:p>
          <a:p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Based on IMF fiscal projections in IMF World Economic Outlook, October 2020.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04610-2F1D-40EB-B175-E132FB43CC3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3663"/>
            <a:ext cx="727280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91D98D-C64B-4505-86D5-44F5DD7C7184}"/>
              </a:ext>
            </a:extLst>
          </p:cNvPr>
          <p:cNvSpPr txBox="1"/>
          <p:nvPr/>
        </p:nvSpPr>
        <p:spPr>
          <a:xfrm>
            <a:off x="441284" y="971436"/>
            <a:ext cx="837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Countries projected to contract total government expenditure in GDP terms in 2021-22</a:t>
            </a:r>
          </a:p>
        </p:txBody>
      </p:sp>
    </p:spTree>
    <p:extLst>
      <p:ext uri="{BB962C8B-B14F-4D97-AF65-F5344CB8AC3E}">
        <p14:creationId xmlns:p14="http://schemas.microsoft.com/office/powerpoint/2010/main" val="80731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3508" y="235753"/>
            <a:ext cx="8784976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latin typeface="Trebuchet MS" panose="020B0603020202020204" pitchFamily="34" charset="0"/>
                <a:cs typeface="Calibri" panose="020F0502020204030204" pitchFamily="34" charset="0"/>
              </a:rPr>
              <a:t>Fiscal Trends 2008-25: Two crises (2008-09 and 2020) followed by long contraction/austerity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95536" y="6143833"/>
            <a:ext cx="8100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Source: Ortiz and Cummins, 2021: </a:t>
            </a:r>
            <a:r>
              <a:rPr lang="en-US" altLang="en-US" sz="1200" b="0" dirty="0">
                <a:solidFill>
                  <a:schemeClr val="accent1"/>
                </a:solidFill>
                <a:latin typeface="Abadi" panose="020B0604020104020204" pitchFamily="34" charset="0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Global Austerity Alert: Looming Budget Cuts in 2021-25 and Alternative Pathways</a:t>
            </a:r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623656-BF45-4956-BE21-7A416B4A1EF1}"/>
              </a:ext>
            </a:extLst>
          </p:cNvPr>
          <p:cNvSpPr txBox="1"/>
          <p:nvPr/>
        </p:nvSpPr>
        <p:spPr>
          <a:xfrm>
            <a:off x="593558" y="1442541"/>
            <a:ext cx="795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 of countries contracting public expenditure, 2008-25 (as a %GDP)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00000000-0008-0000-0300-00000F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885459"/>
              </p:ext>
            </p:extLst>
          </p:nvPr>
        </p:nvGraphicFramePr>
        <p:xfrm>
          <a:off x="539552" y="1826577"/>
          <a:ext cx="7704856" cy="4158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288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7302" y="152636"/>
            <a:ext cx="8784976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latin typeface="Trebuchet MS" panose="020B0603020202020204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Trebuchet MS" panose="020B0603020202020204" pitchFamily="34" charset="0"/>
                <a:cs typeface="Calibri" panose="020F0502020204030204" pitchFamily="34" charset="0"/>
              </a:rPr>
              <a:t>Austerity 2021 onwards is bad policy</a:t>
            </a:r>
          </a:p>
          <a:p>
            <a:r>
              <a:rPr lang="en-US" sz="2800" dirty="0">
                <a:latin typeface="Trebuchet MS" panose="020B0603020202020204" pitchFamily="34" charset="0"/>
                <a:cs typeface="Calibri" panose="020F0502020204030204" pitchFamily="34" charset="0"/>
              </a:rPr>
              <a:t>People suffering unnecessarily</a:t>
            </a:r>
          </a:p>
          <a:p>
            <a:endParaRPr lang="en-US" sz="28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BC1CB0-63F0-4304-9C34-4F4D6BA8B5E5}"/>
              </a:ext>
            </a:extLst>
          </p:cNvPr>
          <p:cNvSpPr/>
          <p:nvPr/>
        </p:nvSpPr>
        <p:spPr>
          <a:xfrm>
            <a:off x="350524" y="897644"/>
            <a:ext cx="8684472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b="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 – Fiscal expansion, governments increased public spending to cope with the coronavirus pandemic (emergency health expenditures, fiscal stimulus plans to protect jobs and the economy, temporary social protection programs)</a:t>
            </a:r>
          </a:p>
          <a:p>
            <a:pPr marL="342900" marR="0" lvl="0" indent="-342900" algn="l"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b="0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in 2021, p</a:t>
            </a:r>
            <a:r>
              <a:rPr lang="en-US" sz="1800" b="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ublic expenditure austerity cuts are expected in 154 countries, 159 countries in 2022 and the trend continues up to 2025. 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b="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post-pandemic shock appears premature and severe at a time when public support is most needed.</a:t>
            </a:r>
            <a:r>
              <a:rPr lang="en-US" b="0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b="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Austerity is bad policy: Countercyclical spending is the only way to enable an inclusive and sustainable post-COVID-19 recovery.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b="0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Austerity contracts jobs and economic activity; more public investment is needed.</a:t>
            </a:r>
            <a:endParaRPr lang="en-US" sz="1800" b="0" dirty="0">
              <a:effectLst/>
              <a:latin typeface="Abadi" panose="020B06040201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In 2010-19, austerity policies have increased poverty and inequality. </a:t>
            </a:r>
            <a:r>
              <a:rPr lang="en-US" sz="1800" b="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 were particularly affected, in particular by the cuts in social protection and public services; further, austerity was carried out with the implicit assumption that women would act as the shock absorbers by providing (unpaid) care at home.</a:t>
            </a:r>
          </a:p>
          <a:p>
            <a:pPr marL="342900" marR="0" lvl="0" indent="-342900" algn="l"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b="0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b="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usterity also proved to be a deadly policy, leaving public health systems overburdened, underfunded and understaffed from a decade of austerity—aggravated health inequalities and made populations vulnerable to COVID-19.</a:t>
            </a:r>
          </a:p>
          <a:p>
            <a:endParaRPr lang="en-US" altLang="en-US" sz="2000" b="0" dirty="0">
              <a:latin typeface="Abadi" panose="020B060402010402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53948-CD80-41F3-B71F-02997738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91" y="6483823"/>
            <a:ext cx="8100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Source: Ortiz and Cummins, 2021: </a:t>
            </a:r>
            <a:r>
              <a:rPr lang="en-US" altLang="en-US" sz="1200" b="0" dirty="0">
                <a:solidFill>
                  <a:schemeClr val="accent1"/>
                </a:solidFill>
                <a:latin typeface="Abadi" panose="020B0604020104020204" pitchFamily="34" charset="0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Global Austerity Alert: Looming Budget Cuts in 2021-25 and Alternative Pathways</a:t>
            </a:r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44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1500" y="152636"/>
            <a:ext cx="8784976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397BB8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6.6 billion people or 85% of </a:t>
            </a:r>
            <a:r>
              <a:rPr lang="en-US" sz="2800" dirty="0">
                <a:solidFill>
                  <a:srgbClr val="397BB8"/>
                </a:solidFill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population will be living under</a:t>
            </a:r>
            <a:r>
              <a:rPr lang="en-US" sz="2800" b="1" dirty="0">
                <a:solidFill>
                  <a:srgbClr val="397BB8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397BB8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397BB8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usterity in 2022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53948-CD80-41F3-B71F-02997738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49" y="6345324"/>
            <a:ext cx="8100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200" b="0">
                <a:latin typeface="Abadi" panose="020B0604020104020204" pitchFamily="34" charset="0"/>
                <a:ea typeface="ＭＳ Ｐゴシック" pitchFamily="34" charset="-128"/>
              </a:rPr>
              <a:t>Source: Ortiz and Cummins, 2021: </a:t>
            </a:r>
            <a:r>
              <a:rPr lang="en-US" altLang="en-US" sz="1200" b="0">
                <a:solidFill>
                  <a:schemeClr val="accent1"/>
                </a:solidFill>
                <a:latin typeface="Abadi" panose="020B0604020104020204" pitchFamily="34" charset="0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Global Austerity Alert: Looming Budget Cuts in 2021-25 and Alternative Pathways</a:t>
            </a:r>
            <a:r>
              <a:rPr lang="en-US" altLang="en-US" sz="1200" b="0">
                <a:latin typeface="Abadi" panose="020B0604020104020204" pitchFamily="34" charset="0"/>
                <a:ea typeface="ＭＳ Ｐゴシック" pitchFamily="34" charset="-128"/>
              </a:rPr>
              <a:t>.</a:t>
            </a:r>
            <a:endParaRPr lang="en-US" altLang="en-US" sz="1200" b="0" dirty="0">
              <a:latin typeface="Abadi" panose="020B0604020104020204" pitchFamily="34" charset="0"/>
              <a:ea typeface="ＭＳ Ｐゴシック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1D98D-C64B-4505-86D5-44F5DD7C7184}"/>
              </a:ext>
            </a:extLst>
          </p:cNvPr>
          <p:cNvSpPr txBox="1"/>
          <p:nvPr/>
        </p:nvSpPr>
        <p:spPr>
          <a:xfrm>
            <a:off x="441284" y="971436"/>
            <a:ext cx="837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Population affected by public expenditure contraction in GDP terms, 2008-25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(in number of persons and as a % of global population)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300-000010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834312"/>
              </p:ext>
            </p:extLst>
          </p:nvPr>
        </p:nvGraphicFramePr>
        <p:xfrm>
          <a:off x="575556" y="1664804"/>
          <a:ext cx="7812868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283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1500" y="152636"/>
            <a:ext cx="8784976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97BB8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itchFamily="-111" charset="-128"/>
                <a:cs typeface="Calibri" panose="020F0502020204030204" pitchFamily="34" charset="0"/>
              </a:rPr>
              <a:t>Austerity </a:t>
            </a:r>
            <a:r>
              <a:rPr lang="en-US" sz="2800" dirty="0" err="1">
                <a:solidFill>
                  <a:srgbClr val="397BB8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97BB8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itchFamily="-111" charset="-128"/>
                <a:cs typeface="Calibri" panose="020F0502020204030204" pitchFamily="34" charset="0"/>
              </a:rPr>
              <a:t>n all regions/areas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1D98D-C64B-4505-86D5-44F5DD7C7184}"/>
              </a:ext>
            </a:extLst>
          </p:cNvPr>
          <p:cNvSpPr txBox="1"/>
          <p:nvPr/>
        </p:nvSpPr>
        <p:spPr>
          <a:xfrm>
            <a:off x="441284" y="971436"/>
            <a:ext cx="837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Persons impacted by budget cuts in terms of GDP, by income groups and regions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(%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population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C20ED-24F7-42F5-B6A3-A08737E20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49" y="6345324"/>
            <a:ext cx="8100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ＭＳ Ｐゴシック" pitchFamily="34" charset="-128"/>
                <a:cs typeface="+mn-cs"/>
              </a:rPr>
              <a:t>Fuente: Ortiz y Cummins, 2021: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57CFF"/>
                </a:solidFill>
                <a:effectLst/>
                <a:uLnTx/>
                <a:uFillTx/>
                <a:latin typeface="Abadi" panose="020B0604020104020204" pitchFamily="34" charset="0"/>
                <a:ea typeface="ＭＳ Ｐゴシック" pitchFamily="34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Global Austerity Alert: Looming Budget Cuts in 2021-25 and Alternative Pathways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ＭＳ Ｐゴシック" pitchFamily="34" charset="-128"/>
                <a:cs typeface="+mn-cs"/>
              </a:rPr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01E83D-5E1B-4AFE-BC1D-3F48024C7E99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772816"/>
          <a:ext cx="8229601" cy="4176458"/>
        </p:xfrm>
        <a:graphic>
          <a:graphicData uri="http://schemas.openxmlformats.org/drawingml/2006/table">
            <a:tbl>
              <a:tblPr firstRow="1" firstCol="1" bandRow="1"/>
              <a:tblGrid>
                <a:gridCol w="2766791">
                  <a:extLst>
                    <a:ext uri="{9D8B030D-6E8A-4147-A177-3AD203B41FA5}">
                      <a16:colId xmlns:a16="http://schemas.microsoft.com/office/drawing/2014/main" val="1381725972"/>
                    </a:ext>
                  </a:extLst>
                </a:gridCol>
                <a:gridCol w="910194">
                  <a:extLst>
                    <a:ext uri="{9D8B030D-6E8A-4147-A177-3AD203B41FA5}">
                      <a16:colId xmlns:a16="http://schemas.microsoft.com/office/drawing/2014/main" val="3896602684"/>
                    </a:ext>
                  </a:extLst>
                </a:gridCol>
                <a:gridCol w="910194">
                  <a:extLst>
                    <a:ext uri="{9D8B030D-6E8A-4147-A177-3AD203B41FA5}">
                      <a16:colId xmlns:a16="http://schemas.microsoft.com/office/drawing/2014/main" val="1146205625"/>
                    </a:ext>
                  </a:extLst>
                </a:gridCol>
                <a:gridCol w="911840">
                  <a:extLst>
                    <a:ext uri="{9D8B030D-6E8A-4147-A177-3AD203B41FA5}">
                      <a16:colId xmlns:a16="http://schemas.microsoft.com/office/drawing/2014/main" val="160702841"/>
                    </a:ext>
                  </a:extLst>
                </a:gridCol>
                <a:gridCol w="910194">
                  <a:extLst>
                    <a:ext uri="{9D8B030D-6E8A-4147-A177-3AD203B41FA5}">
                      <a16:colId xmlns:a16="http://schemas.microsoft.com/office/drawing/2014/main" val="2322548671"/>
                    </a:ext>
                  </a:extLst>
                </a:gridCol>
                <a:gridCol w="910194">
                  <a:extLst>
                    <a:ext uri="{9D8B030D-6E8A-4147-A177-3AD203B41FA5}">
                      <a16:colId xmlns:a16="http://schemas.microsoft.com/office/drawing/2014/main" val="3753991564"/>
                    </a:ext>
                  </a:extLst>
                </a:gridCol>
                <a:gridCol w="910194">
                  <a:extLst>
                    <a:ext uri="{9D8B030D-6E8A-4147-A177-3AD203B41FA5}">
                      <a16:colId xmlns:a16="http://schemas.microsoft.com/office/drawing/2014/main" val="2018934112"/>
                    </a:ext>
                  </a:extLst>
                </a:gridCol>
              </a:tblGrid>
              <a:tr h="321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 group/region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96871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income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43617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Lower middle-income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533551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Upper middle-income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665553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income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057745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 Asia &amp; Pacific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79528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Europe &amp; Central Asia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195122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Latin America &amp; Caribbean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74814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Middle East &amp; North Africa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028305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 America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56520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 Asia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689427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Sub-Saharan Africa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84632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World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6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77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87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1500" y="404664"/>
            <a:ext cx="9072500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397BB8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The post-pandemic shock is more premature and severe than the one that followed the global financial crisis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53948-CD80-41F3-B71F-02997738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49" y="6345324"/>
            <a:ext cx="8100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200" b="0">
                <a:latin typeface="Abadi" panose="020B0604020104020204" pitchFamily="34" charset="0"/>
                <a:ea typeface="ＭＳ Ｐゴシック" pitchFamily="34" charset="-128"/>
              </a:rPr>
              <a:t>Source: Ortiz and Cummins, 2021: </a:t>
            </a:r>
            <a:r>
              <a:rPr lang="en-US" altLang="en-US" sz="1200" b="0">
                <a:solidFill>
                  <a:schemeClr val="accent1"/>
                </a:solidFill>
                <a:latin typeface="Abadi" panose="020B0604020104020204" pitchFamily="34" charset="0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Global Austerity Alert: Looming Budget Cuts in 2021-25 and Alternative Pathways</a:t>
            </a:r>
            <a:r>
              <a:rPr lang="en-US" altLang="en-US" sz="1200" b="0">
                <a:latin typeface="Abadi" panose="020B0604020104020204" pitchFamily="34" charset="0"/>
                <a:ea typeface="ＭＳ Ｐゴシック" pitchFamily="34" charset="-128"/>
              </a:rPr>
              <a:t>.</a:t>
            </a:r>
            <a:endParaRPr lang="en-US" altLang="en-US" sz="1200" b="0" dirty="0">
              <a:latin typeface="Abadi" panose="020B0604020104020204" pitchFamily="34" charset="0"/>
              <a:ea typeface="ＭＳ Ｐゴシック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1D98D-C64B-4505-86D5-44F5DD7C7184}"/>
              </a:ext>
            </a:extLst>
          </p:cNvPr>
          <p:cNvSpPr txBox="1"/>
          <p:nvPr/>
        </p:nvSpPr>
        <p:spPr>
          <a:xfrm>
            <a:off x="719572" y="1456662"/>
            <a:ext cx="837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Average annual change in government expenditure, 2008-25 (as a %GDP)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2E65BB9-92F1-494C-9313-5668EF4EF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367558"/>
              </p:ext>
            </p:extLst>
          </p:nvPr>
        </p:nvGraphicFramePr>
        <p:xfrm>
          <a:off x="521549" y="1808761"/>
          <a:ext cx="7758863" cy="417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440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851900" cy="76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70C0"/>
                </a:solidFill>
                <a:latin typeface="Trebuchet MS" panose="020B0603020202020204" pitchFamily="34" charset="0"/>
              </a:rPr>
              <a:t>Typical Austerity or Fiscal Consolidation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990600"/>
            <a:ext cx="8837612" cy="5580231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B0F0"/>
              </a:buClr>
              <a:buNone/>
              <a:defRPr/>
            </a:pPr>
            <a:r>
              <a:rPr lang="en-US" sz="2900" dirty="0">
                <a:latin typeface="Abadi" panose="020B0604020104020204" pitchFamily="34" charset="0"/>
                <a:cs typeface="Calibri" pitchFamily="34" charset="0"/>
              </a:rPr>
              <a:t>Need to watch out for austerity/fiscal consolidation measures. A review of 779 IMF country reports published between 2010-19 shows that the most common are: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900" b="1" dirty="0">
                <a:latin typeface="Abadi" panose="020B0604020104020204" pitchFamily="34" charset="0"/>
                <a:cs typeface="Calibri" pitchFamily="34" charset="0"/>
              </a:rPr>
              <a:t>Eliminating subsidies </a:t>
            </a:r>
            <a:r>
              <a:rPr lang="en-US" sz="2900" dirty="0">
                <a:latin typeface="Abadi" panose="020B0604020104020204" pitchFamily="34" charset="0"/>
                <a:cs typeface="Calibri" pitchFamily="34" charset="0"/>
              </a:rPr>
              <a:t>(fuel, food, agriculture) in 132 countries, despite record-high food prices in many regions.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900" b="1" dirty="0">
                <a:latin typeface="Abadi" panose="020B0604020104020204" pitchFamily="34" charset="0"/>
                <a:cs typeface="Calibri" pitchFamily="34" charset="0"/>
              </a:rPr>
              <a:t>Wage bill cuts or caps </a:t>
            </a:r>
            <a:r>
              <a:rPr lang="en-US" sz="2900" dirty="0">
                <a:latin typeface="Abadi" panose="020B0604020104020204" pitchFamily="34" charset="0"/>
                <a:cs typeface="Calibri" pitchFamily="34" charset="0"/>
              </a:rPr>
              <a:t>in 130 countries, reducing  or freezing the salaries and number of public-sector workers who provide essential services to the population, including education, health and social workers. 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900" b="1" dirty="0">
                <a:latin typeface="Abadi" panose="020B0604020104020204" pitchFamily="34" charset="0"/>
                <a:cs typeface="Calibri" pitchFamily="34" charset="0"/>
              </a:rPr>
              <a:t>Rationalizing and narrow-targeting welfare (“safety nets”) is </a:t>
            </a:r>
            <a:r>
              <a:rPr lang="en-US" sz="2900" dirty="0">
                <a:latin typeface="Abadi" panose="020B0604020104020204" pitchFamily="34" charset="0"/>
                <a:cs typeface="Calibri" pitchFamily="34" charset="0"/>
              </a:rPr>
              <a:t>under consideration in 107 countries, at a time when governments should be scaling up (not scaling down) social protection. 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900" b="1" dirty="0">
                <a:latin typeface="Abadi" panose="020B0604020104020204" pitchFamily="34" charset="0"/>
                <a:cs typeface="Calibri" pitchFamily="34" charset="0"/>
              </a:rPr>
              <a:t>Pension and Social Security Reforms </a:t>
            </a:r>
            <a:r>
              <a:rPr lang="en-US" sz="2900" dirty="0">
                <a:latin typeface="Abadi" panose="020B0604020104020204" pitchFamily="34" charset="0"/>
                <a:cs typeface="Calibri" pitchFamily="34" charset="0"/>
              </a:rPr>
              <a:t>in 105, adjusting benefits and entitlements; as a result, pensioners will receive lower pensions. 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900" b="1" dirty="0">
                <a:latin typeface="Abadi" panose="020B0604020104020204" pitchFamily="34" charset="0"/>
                <a:cs typeface="Calibri" pitchFamily="34" charset="0"/>
              </a:rPr>
              <a:t>Labor flexibilization reforms </a:t>
            </a:r>
            <a:r>
              <a:rPr lang="en-US" sz="2900" dirty="0">
                <a:latin typeface="Abadi" panose="020B0604020104020204" pitchFamily="34" charset="0"/>
                <a:cs typeface="Calibri" pitchFamily="34" charset="0"/>
              </a:rPr>
              <a:t>in 89 countries, reducing employment protections 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900" b="1" dirty="0">
                <a:latin typeface="Abadi" panose="020B0604020104020204" pitchFamily="34" charset="0"/>
                <a:cs typeface="Calibri" pitchFamily="34" charset="0"/>
              </a:rPr>
              <a:t>Health Reforms in 56 countries, </a:t>
            </a:r>
            <a:r>
              <a:rPr lang="en-US" sz="2900" dirty="0">
                <a:latin typeface="Abadi" panose="020B0604020104020204" pitchFamily="34" charset="0"/>
                <a:cs typeface="Calibri" pitchFamily="34" charset="0"/>
              </a:rPr>
              <a:t>reducing capacity to respond to COVID19.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en-US" sz="2900" dirty="0">
              <a:latin typeface="Abadi" panose="020B0604020104020204" pitchFamily="34" charset="0"/>
              <a:cs typeface="Calibri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900" b="1" dirty="0">
                <a:latin typeface="Abadi" panose="020B0604020104020204" pitchFamily="34" charset="0"/>
                <a:cs typeface="Calibri" pitchFamily="34" charset="0"/>
              </a:rPr>
              <a:t>VAT increases </a:t>
            </a:r>
            <a:r>
              <a:rPr lang="en-US" sz="2900" dirty="0">
                <a:latin typeface="Abadi" panose="020B0604020104020204" pitchFamily="34" charset="0"/>
                <a:cs typeface="Calibri" pitchFamily="34" charset="0"/>
              </a:rPr>
              <a:t>on basic goods and services that are consumed by the poor – and which may further contract economic activity – in 138 countries.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2900" b="1" dirty="0">
                <a:latin typeface="Abadi" panose="020B0604020104020204" pitchFamily="34" charset="0"/>
                <a:cs typeface="Calibri" pitchFamily="34" charset="0"/>
              </a:rPr>
              <a:t>Privatizations</a:t>
            </a:r>
            <a:r>
              <a:rPr lang="en-US" sz="2900" dirty="0">
                <a:latin typeface="Abadi" panose="020B0604020104020204" pitchFamily="34" charset="0"/>
                <a:cs typeface="Calibri" pitchFamily="34" charset="0"/>
              </a:rPr>
              <a:t> in 60 countries.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badi" panose="020B0604020104020204" pitchFamily="34" charset="0"/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F0"/>
              </a:buClr>
              <a:buFont typeface="Arial" charset="0"/>
              <a:buNone/>
              <a:defRPr/>
            </a:pPr>
            <a:endParaRPr lang="en-US" sz="500" dirty="0">
              <a:latin typeface="Abadi" panose="020B0604020104020204" pitchFamily="34" charset="0"/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F0"/>
              </a:buClr>
              <a:buFont typeface="Arial" charset="0"/>
              <a:buNone/>
              <a:defRPr/>
            </a:pPr>
            <a:endParaRPr lang="en-US" sz="600" dirty="0">
              <a:latin typeface="Abadi" panose="020B0604020104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9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6568" y="103686"/>
            <a:ext cx="8784976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latin typeface="Trebuchet MS" panose="020B0603020202020204" pitchFamily="34" charset="0"/>
                <a:cs typeface="Calibri" panose="020F0502020204030204" pitchFamily="34" charset="0"/>
              </a:rPr>
              <a:t>Austerity Cuts with Negative Social Impacts </a:t>
            </a:r>
            <a:br>
              <a:rPr lang="en-US" sz="2800" dirty="0"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Trebuchet MS" panose="020B0603020202020204" pitchFamily="34" charset="0"/>
                <a:cs typeface="Calibri" panose="020F0502020204030204" pitchFamily="34" charset="0"/>
              </a:rPr>
              <a:t>Must be Avoided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BC1CB0-63F0-4304-9C34-4F4D6BA8B5E5}"/>
              </a:ext>
            </a:extLst>
          </p:cNvPr>
          <p:cNvSpPr/>
          <p:nvPr/>
        </p:nvSpPr>
        <p:spPr>
          <a:xfrm>
            <a:off x="352956" y="872716"/>
            <a:ext cx="8425983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0" dirty="0">
                <a:latin typeface="Abadi" panose="020B0604020104020204" pitchFamily="34" charset="0"/>
                <a:ea typeface="Calibri" panose="020F0502020204030204" pitchFamily="34" charset="0"/>
              </a:rPr>
              <a:t>A</a:t>
            </a:r>
            <a:r>
              <a:rPr lang="en-US" sz="18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usterity policies have increased poverty and inequality -in particular for women-, undermined progress on human rights, and sparked social conflict. 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Rising discontent and conflict: Anti-austerity protests in 101 countries, 2006-2020 (in number of protests/year)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	</a:t>
            </a:r>
            <a:r>
              <a:rPr lang="fr-FR" sz="12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Source: Ortiz et al., 2021: World </a:t>
            </a:r>
            <a:r>
              <a:rPr lang="fr-FR" sz="1200" b="0" dirty="0" err="1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Protests</a:t>
            </a:r>
            <a:r>
              <a:rPr lang="fr-FR" sz="12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2006-2020 (</a:t>
            </a:r>
            <a:r>
              <a:rPr lang="fr-FR" sz="1200" b="0" dirty="0" err="1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forthcoming</a:t>
            </a:r>
            <a:r>
              <a:rPr lang="fr-FR" sz="12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).</a:t>
            </a:r>
            <a:endParaRPr lang="en-US" sz="12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Expenditure and financing decisions that affect the lives of millions of people cannot be taken behind closed doors at the Ministry of Finance</a:t>
            </a:r>
          </a:p>
          <a:p>
            <a:endParaRPr lang="en-US" altLang="en-US" sz="2000" b="0" dirty="0">
              <a:latin typeface="Abadi" panose="020B0604020104020204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2CFB3-2B45-4A9F-9784-8FF42DD43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8" y="2312876"/>
            <a:ext cx="723680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14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NDDATAS" val="0"/>
  <p:tag name="SENDMETHODE" val="1"/>
  <p:tag name="SENDTO" val="demo@e-powervote.com"/>
  <p:tag name="PROGRAMID" val="0"/>
  <p:tag name="GROUPID" val="0"/>
  <p:tag name="USEQIDPERSO" val="-1"/>
  <p:tag name="USEMACROSPRIVEES" val="0"/>
  <p:tag name="SID1" val="586"/>
  <p:tag name="QREP1" val="5"/>
  <p:tag name="QREPREP1" val="1"/>
  <p:tag name="QTYPE1" val="0"/>
  <p:tag name="SID2" val="588"/>
  <p:tag name="QREP2" val="5"/>
  <p:tag name="QREPREP2" val="1"/>
  <p:tag name="QTYPE2" val="0"/>
  <p:tag name="SID3" val="590"/>
  <p:tag name="QREP3" val="5"/>
  <p:tag name="QREPREP3" val="1"/>
  <p:tag name="QTYPE3" val="0"/>
  <p:tag name="RSID1" val="587"/>
  <p:tag name="RQSID1" val="586"/>
  <p:tag name="RQQID1" val="1"/>
  <p:tag name="RSID2" val="589"/>
  <p:tag name="RQSID2" val="588"/>
  <p:tag name="RQQID2" val="2"/>
  <p:tag name="RSID3" val="591"/>
  <p:tag name="RQQID3" val="3"/>
  <p:tag name="RQSID3" val="590"/>
  <p:tag name="SID4" val="592"/>
  <p:tag name="QREP4" val="5"/>
  <p:tag name="QREPREP4" val="1"/>
  <p:tag name="QTYPE4" val="0"/>
  <p:tag name="RSID4" val="593"/>
  <p:tag name="RQQID4" val="4"/>
  <p:tag name="RQSID4" val="592"/>
  <p:tag name="RQSID6" val="596"/>
  <p:tag name="RQQID7" val="7"/>
  <p:tag name="RQSID7" val="598"/>
  <p:tag name="SENDID" val="AT#1878787A5CFC187"/>
  <p:tag name="SENDPASS" val="AT#1CECECECECEAE85ACAC"/>
  <p:tag name="PXID" val="1"/>
  <p:tag name="PVXVOTES" val="4.9.99u2"/>
  <p:tag name="RES1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1;00062=1;00063=1;00064=1;00065=3;00066=1;00067=1;00068=3;00069=3;00070=1;00071=1;00072=1;00073=1;00074=3;00075=1;00076=1;00077=;00078=3;00079=1;00080=;00081=;00082=1;00083=1;00084=;00085=2;00086=1;00087=1;00088=1;00089=1;00090=1;"/>
  <p:tag name="RES2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4;00062=1;00063=5;00064=5;00065=3;00066=3;00067=5;00068=5;00069=5;00070=3;00071=1;00072=1;00073=;00074=;00075=5;00076=3;00077=5;00078=3;00079=4;00080=;00081=;00082=1;00083=3;00084=3;00085=3;00086=3;00087=4;00088=5;00089=5;00090=4;"/>
  <p:tag name="RES3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5;00062=;00063=;00064=5;00065=;00066=2;00067=4;00068=4;00069=3;00070=3;00071=4;00072=5;00073=;00074=4;00075=1;00076=5;00077=;00078=5;00079=1;00080=;00081=;00082=1;00083=1;00084=1;00085=3;00086=1;00087=4;00088=4;00089=5;00090=4;"/>
  <p:tag name="RES4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5;00062=;00063=5;00064=2;00065=4;00066=5;00067=4;00068=5;00069=;00070=5;00071=4;00072=3;00073=4;00074=5;00075=4;00076=5;00077=4;00078=1;00079=5;00080=;00081=;00082=5;00083=5;00084=;00085=5;00086=5;00087=;00088=5;00089=4;00090=5;"/>
  <p:tag name="CURQSID" val="-1"/>
  <p:tag name="SLIDEID" val="593"/>
  <p:tag name="RQQID6" val="5"/>
  <p:tag name="SID5" val="596"/>
  <p:tag name="QREP5" val="5"/>
  <p:tag name="QREPREP5" val="1"/>
  <p:tag name="QTYPE5" val="0"/>
  <p:tag name="RES5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3;00062=5;00063=2;00064=2;00065=;00066=3;00067=3;00068=2;00069=2;00070=3;00071=2;00072=2;00073=2;00074=2;00075=5;00076=;00077=;00078=2;00079=1;00080=;00081=;00082=;00083=;00084=2;00085=2;00086=;00087=2;00088=2;00089=2;00090=3;"/>
  <p:tag name="SID6" val="598"/>
  <p:tag name="QREP6" val="5"/>
  <p:tag name="QREPREP6" val="1"/>
  <p:tag name="QTYPE6" val="0"/>
  <p:tag name="RES6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2;00062=;00063=;00064=;00065=;00066=;00067=;00068=;00069=;00070=1;00071=;00072=;00073=;00074=;00075=;00076=;00077=;00078=;00079=;00080=;00081=;00082=;00083=;00084=;00085=;00086=;00087=;00088=;00089=;00090=;"/>
  <p:tag name="NBQUESTIONS" val="6"/>
  <p:tag name="RSID5" val="597"/>
  <p:tag name="RQSID5" val="596"/>
  <p:tag name="RQQID5" val="5"/>
  <p:tag name="NBREPONSES" val="5"/>
  <p:tag name="NBSLIDES" val="27"/>
  <p:tag name="FILEPATH" val="C:\Users\crevier\Desktop\Niger"/>
  <p:tag name="BOXDEFS" val="nb=89;b1=00001;n1=¤Name 1¤First name 1¤Service 1¤e-mail 1¤Comments 1;c1=0;w1=1;b2=00002;n2=¤Name 2¤First name 2¤Service 2¤e-mail 2¤Comments 2;c2=0;w2=1;b3=00003;n3=¤Name 3¤First name 3¤Service 3¤e-mail 3¤Comments 3;c3=0;w3=1;b4=00004;n4=¤Name 4¤First name 4¤Service 4¤e-mail 4¤Comments 4;c4=0;w4=1;b5=00005;n5=¤Name 5¤First name 5¤Service 5¤e-mail 5¤Comments 5;c5=0;w5=1;b6=00006;n6=¤Name 6¤First name 6¤Service 6¤e-mail 6¤Comments 6;c6=0;w6=1;b7=00007;n7=¤Name 7¤First name 7¤Service 7¤e-mail 7¤Comments 7;c7=0;w7=1;b8=00008;n8=¤Name 8¤First name 8¤Service 8¤e-mail 8¤Comments 8;c8=0;w8=1;b9=00009;n9=¤Name 9¤First name 9¤Service 9¤e-mail 9¤Comments 9;c9=0;w9=1;b10=00010;n10=¤Name 10¤First name 10¤Service 10¤e-mail 10¤Comments 10;c10=0;w10=1;b11=00011;n11=¤Name 11¤First name 11¤Service 11¤email 11¤Comments 11;c11=0;w11=1;b12=00012;n12=¤Name 12¤First name 12¤Service 12¤e-mail 12¤Comments 12;c12=0;w12=1;b13=00013;n13=¤Name 13¤First name 13¤Service 13¤e-mail 13¤Comments 13;c13=0;w13=1;b14=00014;n14=¤Name 14¤First name 14¤Service 14¤e-mail 14¤Comments 14;c14=0;w14=1;b15=00015;n15=¤Name 15¤First name 15¤Service 15¤e-mail 15¤Comments 15;c15=0;w15=1;b16=00016;n16=¤Name 16¤First name 16¤Service 16¤e-mail 16¤Comments 16;c16=0;w16=1;b17=00017;n17=¤Name 17¤First name 17¤Service 17¤e-mail 17¤Comments 17;c17=0;w17=1;b18=00018;n18=¤Name 18¤First name 18¤Service 18¤e-mail 18¤Comments 18;c18=0;w18=1;b19=00019;n19=¤Name 19¤First name 19¤Service 19¤e-mail 19¤Comments 19;c19=0;w19=1;b20=00020;n20=¤Name 20¤First name 20¤Service 20¤e-mail 20¤Comments 20;c20=0;w20=1;b21=00021;n21=¤Name 21¤First name 21¤Service 21¤e-mail 21¤Comments 21;c21=0;w21=1;b22=00022;n22=¤Name 22¤First name 22¤Service 22¤e-mail 22¤Comments 22;c22=0;w22=1;b23=00023;n23=¤Name 23¤First name 23¤Service 23¤e-mail 23¤Comments 23;c23=0;w23=1;b24=00024;n24=¤Name 24¤First name 24¤Service 24¤e-mail 24¤Comments 24;c24=0;w24=1;b25=00025;n25=¤Name 25¤First name 25¤Service 25¤e-mail 25¤Comments 25;c25=0;w25=1;b26=00026;n26=¤Name 26¤First name 26¤Service 26¤e-mail 26¤Comments 26;c26=0;w26=1;b27=00027;n27=¤Name 27¤First name 27¤Service 27¤e-mail 27¤Comments 27;c27=0;w27=1;b28=00028;n28=¤Name 28¤First name 28¤Service 28¤e-mail 28¤Comments 28;c28=0;w28=1;b29=00029;n29=¤Name 29¤First name 29¤Service 29¤e-mail 29¤Comments 29;c29=0;w29=1;b30=00030;n30=¤Name 30¤First name 30¤Service 30¤e-mail 30¤Comments 30;c30=0;w30=1;b31=00032;n31=32¤¤¤¤¤;c31=0;w31=1;b32=00033;n32=33¤¤¤¤¤;c32=0;w32=1;b33=00034;n33=34¤¤¤¤¤;c33=0;w33=1;b34=00035;n34=35¤¤¤¤¤;c34=0;w34=1;b35=00036;n35=36¤¤¤¤¤;c35=0;w35=1;b36=00037;n36=37¤¤¤¤¤;c36=0;w36=1;b37=00038;n37=38¤¤¤¤¤;c37=0;w37=1;b38=00039;n38=39¤¤¤¤¤;c38=0;w38=1;b39=00040;n39=40¤¤¤¤¤;c39=0;w39=1;b40=00041;n40=41¤¤¤¤¤;c40=0;w40=1;b41=00042;n41=42¤¤¤¤¤;c41=0;w41=1;b42=00043;n42=43¤¤¤¤¤;c42=0;w42=1;b43=00044;n43=44¤¤¤¤¤;c43=0;w43=1;b44=00045;n44=45¤¤¤¤¤;c44=0;w44=1;b45=00046;n45=46¤¤¤¤¤;c45=0;w45=1;b46=00047;n46=47¤¤¤¤¤;c46=0;w46=1;b47=00048;n47=48¤¤¤¤¤;c47=0;w47=1;b48=00049;n48=49¤¤¤¤¤;c48=0;w48=1;b49=00050;n49=50¤¤¤¤¤;c49=0;w49=1;b50=00051;n50=51¤¤¤¤¤;c50=0;w50=1;b51=00052;n51=52¤¤¤¤¤;c51=0;w51=1;b52=00053;n52=53¤¤¤¤¤;c52=0;w52=1;b53=00054;n53=54¤¤¤¤¤;c53=0;w53=1;b54=00055;n54=55¤¤¤¤¤;c54=0;w54=1;b55=00056;n55=56¤¤¤¤¤;c55=0;w55=1;b56=00057;n56=57¤¤¤¤¤;c56=0;w56=1;b57=00058;n57=58¤¤¤¤¤;c57=0;w57=1;b58=00059;n58=59¤¤¤¤¤;c58=0;w58=1;b59=00060;n59=60¤¤¤¤¤;c59=0;w59=1;b60=00061;n60=61¤¤¤¤¤;c60=0;w60=1;b61=00062;n61=62¤¤¤¤¤;c61=0;w61=1;b62=00063;n62=63¤¤¤¤¤;c62=0;w62=1;b63=00064;n63=64¤¤¤¤¤;c63=0;w63=1;b64=00065;n64=65¤¤¤¤¤;c64=0;w64=1;b65=00066;n65=66¤¤¤¤¤;c65=0;w65=1;b66=00067;n66=67¤¤¤¤¤;c66=0;w66=1;b67=00068;n67=68¤¤¤¤¤;c67=0;w67=1;b68=00069;n68=69¤¤¤¤¤;c68=0;w68=1;b69=00070;n69=70¤¤¤¤¤;c69=0;w69=1;b70=00071;n70=71¤¤¤¤¤;c70=0;w70=1;b71=00072;n71=72¤¤¤¤¤;c71=0;w71=1;b72=00073;n72=73¤¤¤¤¤;c72=0;w72=1;b73=00074;n73=74¤¤¤¤¤;c73=0;w73=1;b74=00075;n74=75¤¤¤¤¤;c74=0;w74=1;b75=00076;n75=76¤¤¤¤¤;c75=0;w75=1;b76=00077;n76=77¤¤¤¤¤;c76=0;w76=1;b77=00078;n77=78¤¤¤¤¤;c77=0;w77=1;b78=00079;n78=79¤¤¤¤¤;c78=0;w78=1;b79=00080;n79=80¤¤¤¤¤;c79=0;w79=1;b80=00081;n80=81¤¤¤¤¤;c80=0;w80=1;b81=00082;n81=82¤¤¤¤¤;c81=0;w81=1;b82=00083;n82=83¤¤¤¤¤;c82=0;w82=1;b83=00084;n83=84¤¤¤¤¤;c83=0;w83=1;b84=00085;n84=85¤¤¤¤¤;c84=0;w84=1;b85=00086;n85=86¤¤¤¤¤;c85=0;w85=1;b86=00087;n86=87¤¤¤¤¤;c86=0;w86=1;b87=00088;n87=88¤¤¤¤¤;c87=0;w87=1;b88=00089;n88=89¤¤¤¤¤;c88=0;w88=1;b89=00090;n89=90¤¤¤¤¤;c89=0;w89=1;"/>
  <p:tag name="BOXFILE" val="c:\powervote\Sessions\box.ini"/>
  <p:tag name="BOXCOLSHEADS" val="SyncPart=1¤SyncOrder=1¤T1=#¤W1=480189¤Cb1=¤Ct1=¤T2=*¤W2=1440¤Cb2=¤Ct2=¤T3=Team¤W3=1440¤Cb3=¤Ct3=¤T4=Name¤W4=1440¤Cb4=¤Ct4=¤T5=First name¤W5=1440¤Cb5=¤Ct5=¤T6=Service¤W6=1440¤Cb6=¤Ct6=¤T7=e-mail¤W7=1440¤Cb7=¤Ct7=¤T8=Comments¤W8=1440¤Cb8=¤Ct8=¤"/>
  <p:tag name="ARS_PPT_DBNAME" val="a97395c7-b516-4340-a5c1-7c42dad0e312.mdb"/>
  <p:tag name="ARS_RESPONSE_PERSONNUM" val="100"/>
</p:tagLst>
</file>

<file path=ppt/theme/theme1.xml><?xml version="1.0" encoding="utf-8"?>
<a:theme xmlns:a="http://schemas.openxmlformats.org/drawingml/2006/main" name="4_Office Theme">
  <a:themeElements>
    <a:clrScheme name="Custom 3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0000"/>
      </a:hlink>
      <a:folHlink>
        <a:srgbClr val="000000"/>
      </a:folHlink>
    </a:clrScheme>
    <a:fontScheme name="AAA 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Custom 2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3D81"/>
      </a:hlink>
      <a:folHlink>
        <a:srgbClr val="800080"/>
      </a:folHlink>
    </a:clrScheme>
    <a:fontScheme name="AAA 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Custom 2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3D81"/>
      </a:hlink>
      <a:folHlink>
        <a:srgbClr val="800080"/>
      </a:folHlink>
    </a:clrScheme>
    <a:fontScheme name="ILO 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Custom 3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0000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LO CB template">
  <a:themeElements>
    <a:clrScheme name="Custom 3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0000"/>
      </a:hlink>
      <a:folHlink>
        <a:srgbClr val="000000"/>
      </a:folHlink>
    </a:clrScheme>
    <a:fontScheme name="ILO CB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LO C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O C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O C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O C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O C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O C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O C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O C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O C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O C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O C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O C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Office Theme">
  <a:themeElements>
    <a:clrScheme name="Custom 2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3D81"/>
      </a:hlink>
      <a:folHlink>
        <a:srgbClr val="800080"/>
      </a:folHlink>
    </a:clrScheme>
    <a:fontScheme name="AAA 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Custom 8">
      <a:dk1>
        <a:srgbClr val="343336"/>
      </a:dk1>
      <a:lt1>
        <a:srgbClr val="FFFFFF"/>
      </a:lt1>
      <a:dk2>
        <a:srgbClr val="A50021"/>
      </a:dk2>
      <a:lt2>
        <a:srgbClr val="FFFFFF"/>
      </a:lt2>
      <a:accent1>
        <a:srgbClr val="A50021"/>
      </a:accent1>
      <a:accent2>
        <a:srgbClr val="FFC000"/>
      </a:accent2>
      <a:accent3>
        <a:srgbClr val="FFDC6D"/>
      </a:accent3>
      <a:accent4>
        <a:srgbClr val="FFC000"/>
      </a:accent4>
      <a:accent5>
        <a:srgbClr val="FFC000"/>
      </a:accent5>
      <a:accent6>
        <a:srgbClr val="FFC611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Custom 8">
      <a:dk1>
        <a:srgbClr val="343336"/>
      </a:dk1>
      <a:lt1>
        <a:srgbClr val="FFFFFF"/>
      </a:lt1>
      <a:dk2>
        <a:srgbClr val="A50021"/>
      </a:dk2>
      <a:lt2>
        <a:srgbClr val="FFFFFF"/>
      </a:lt2>
      <a:accent1>
        <a:srgbClr val="A50021"/>
      </a:accent1>
      <a:accent2>
        <a:srgbClr val="FFC000"/>
      </a:accent2>
      <a:accent3>
        <a:srgbClr val="FFDC6D"/>
      </a:accent3>
      <a:accent4>
        <a:srgbClr val="FFC000"/>
      </a:accent4>
      <a:accent5>
        <a:srgbClr val="FFC000"/>
      </a:accent5>
      <a:accent6>
        <a:srgbClr val="FFC611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ILO CB template</Template>
  <TotalTime>17798</TotalTime>
  <Words>2128</Words>
  <Application>Microsoft Office PowerPoint</Application>
  <PresentationFormat>Diavoorstelling (4:3)</PresentationFormat>
  <Paragraphs>222</Paragraphs>
  <Slides>12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6</vt:i4>
      </vt:variant>
      <vt:variant>
        <vt:lpstr>Diatitels</vt:lpstr>
      </vt:variant>
      <vt:variant>
        <vt:i4>12</vt:i4>
      </vt:variant>
    </vt:vector>
  </HeadingPairs>
  <TitlesOfParts>
    <vt:vector size="28" baseType="lpstr">
      <vt:lpstr>ＭＳ Ｐゴシック</vt:lpstr>
      <vt:lpstr>Abadi</vt:lpstr>
      <vt:lpstr>adobe-caslon-pro</vt:lpstr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4_Office Theme</vt:lpstr>
      <vt:lpstr>5_Office Theme</vt:lpstr>
      <vt:lpstr>9_Office Theme</vt:lpstr>
      <vt:lpstr>Default Design</vt:lpstr>
      <vt:lpstr>1_ILO CB template</vt:lpstr>
      <vt:lpstr>11_Office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Typical Austerity or Fiscal Consolidation Measures</vt:lpstr>
      <vt:lpstr>PowerPoint-presentatie</vt:lpstr>
      <vt:lpstr>PowerPoint-presentatie</vt:lpstr>
      <vt:lpstr>PowerPoint-presentatie</vt:lpstr>
      <vt:lpstr>PowerPoint-presentatie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Social Protection Report 2017-19</dc:title>
  <dc:creator>socpro@ilo.org</dc:creator>
  <cp:lastModifiedBy>Kathy Bernaerts</cp:lastModifiedBy>
  <cp:revision>2255</cp:revision>
  <cp:lastPrinted>2017-11-28T12:12:15Z</cp:lastPrinted>
  <dcterms:created xsi:type="dcterms:W3CDTF">2008-04-15T07:53:31Z</dcterms:created>
  <dcterms:modified xsi:type="dcterms:W3CDTF">2021-05-22T11:44:24Z</dcterms:modified>
</cp:coreProperties>
</file>