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3" r:id="rId8"/>
    <p:sldId id="271" r:id="rId9"/>
    <p:sldId id="272" r:id="rId10"/>
    <p:sldId id="273" r:id="rId11"/>
    <p:sldId id="265" r:id="rId12"/>
    <p:sldId id="278" r:id="rId13"/>
    <p:sldId id="279" r:id="rId14"/>
    <p:sldId id="268" r:id="rId15"/>
    <p:sldId id="274" r:id="rId16"/>
    <p:sldId id="275" r:id="rId17"/>
    <p:sldId id="276" r:id="rId18"/>
    <p:sldId id="277" r:id="rId19"/>
    <p:sldId id="266" r:id="rId20"/>
    <p:sldId id="283" r:id="rId21"/>
    <p:sldId id="267" r:id="rId22"/>
    <p:sldId id="282" r:id="rId23"/>
    <p:sldId id="280" r:id="rId24"/>
    <p:sldId id="281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BF699-ABF5-83D3-C47E-34449CFD520F}" v="775" dt="2021-05-21T09:50:07.102"/>
    <p1510:client id="{38831D3C-1E2E-1844-3F75-8C4D1CBAB5BB}" v="1111" dt="2021-05-22T03:27:05.066"/>
    <p1510:client id="{9056D1FE-4D18-0761-A243-611A581A1CBB}" v="1391" dt="2021-05-22T01:57:54.250"/>
    <p1510:client id="{985A643B-DE5D-47DE-8AB7-F2B5B49BDBBE}" v="655" dt="2021-05-21T09:07:44.917"/>
    <p1510:client id="{A1C69D2B-9A0B-4AF8-5F96-E21723178928}" v="567" dt="2021-05-21T11:13:36.967"/>
    <p1510:client id="{B801ECFB-8B91-C64E-DB24-36E0F7A6062B}" v="1010" dt="2021-05-22T04:24:51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41" d="100"/>
          <a:sy n="41" d="100"/>
        </p:scale>
        <p:origin x="78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2A3A0-DF80-4E5F-B7A9-5A59C2786B1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40043E4-301B-4D48-8856-91A58E3F6EBF}">
      <dgm:prSet/>
      <dgm:spPr/>
      <dgm:t>
        <a:bodyPr/>
        <a:lstStyle/>
        <a:p>
          <a:r>
            <a:rPr lang="vi-VN" u="sng"/>
            <a:t>CONVENTIONAL SECURITY ISSUES</a:t>
          </a:r>
          <a:endParaRPr lang="en-US"/>
        </a:p>
      </dgm:t>
    </dgm:pt>
    <dgm:pt modelId="{7E93C0EF-7812-4B04-AB40-1FF6DE6C6C00}" type="parTrans" cxnId="{E2B55416-4DE3-4B1F-BA6E-769B595BD01B}">
      <dgm:prSet/>
      <dgm:spPr/>
      <dgm:t>
        <a:bodyPr/>
        <a:lstStyle/>
        <a:p>
          <a:endParaRPr lang="en-US"/>
        </a:p>
      </dgm:t>
    </dgm:pt>
    <dgm:pt modelId="{77852A0E-6744-4AA1-A252-4DAA257FBEB4}" type="sibTrans" cxnId="{E2B55416-4DE3-4B1F-BA6E-769B595BD01B}">
      <dgm:prSet/>
      <dgm:spPr/>
      <dgm:t>
        <a:bodyPr/>
        <a:lstStyle/>
        <a:p>
          <a:endParaRPr lang="en-US"/>
        </a:p>
      </dgm:t>
    </dgm:pt>
    <dgm:pt modelId="{501172E4-B7C6-4660-BC1A-1A0177EF376A}">
      <dgm:prSet/>
      <dgm:spPr/>
      <dgm:t>
        <a:bodyPr/>
        <a:lstStyle/>
        <a:p>
          <a:r>
            <a:rPr lang="vi-VN"/>
            <a:t>1. Territorial disputes</a:t>
          </a:r>
          <a:endParaRPr lang="en-US"/>
        </a:p>
      </dgm:t>
    </dgm:pt>
    <dgm:pt modelId="{9897AEE8-3EAC-4D52-B228-A4647781B023}" type="parTrans" cxnId="{4027A4B8-2204-4FC6-815E-C1CB00BF7F27}">
      <dgm:prSet/>
      <dgm:spPr/>
      <dgm:t>
        <a:bodyPr/>
        <a:lstStyle/>
        <a:p>
          <a:endParaRPr lang="en-US"/>
        </a:p>
      </dgm:t>
    </dgm:pt>
    <dgm:pt modelId="{9DEAE319-9DBB-43E8-90E3-680B8F311C51}" type="sibTrans" cxnId="{4027A4B8-2204-4FC6-815E-C1CB00BF7F27}">
      <dgm:prSet/>
      <dgm:spPr/>
      <dgm:t>
        <a:bodyPr/>
        <a:lstStyle/>
        <a:p>
          <a:endParaRPr lang="en-US"/>
        </a:p>
      </dgm:t>
    </dgm:pt>
    <dgm:pt modelId="{7849D9C5-3E2A-4AA2-B324-E599BFF00A36}">
      <dgm:prSet/>
      <dgm:spPr/>
      <dgm:t>
        <a:bodyPr/>
        <a:lstStyle/>
        <a:p>
          <a:r>
            <a:rPr lang="vi-VN"/>
            <a:t>Focus: </a:t>
          </a:r>
          <a:r>
            <a:rPr lang="vi-VN" b="1"/>
            <a:t>South China Sea</a:t>
          </a:r>
          <a:endParaRPr lang="en-US"/>
        </a:p>
      </dgm:t>
    </dgm:pt>
    <dgm:pt modelId="{79A4D1DE-A7DA-4799-91E9-B1EB3596A242}" type="parTrans" cxnId="{D9B1EAEB-BA87-458F-84BB-CEEC7217B410}">
      <dgm:prSet/>
      <dgm:spPr/>
      <dgm:t>
        <a:bodyPr/>
        <a:lstStyle/>
        <a:p>
          <a:endParaRPr lang="en-US"/>
        </a:p>
      </dgm:t>
    </dgm:pt>
    <dgm:pt modelId="{341D9970-EEAB-43E6-A7A4-9D297FA9860A}" type="sibTrans" cxnId="{D9B1EAEB-BA87-458F-84BB-CEEC7217B410}">
      <dgm:prSet/>
      <dgm:spPr/>
      <dgm:t>
        <a:bodyPr/>
        <a:lstStyle/>
        <a:p>
          <a:endParaRPr lang="en-US"/>
        </a:p>
      </dgm:t>
    </dgm:pt>
    <dgm:pt modelId="{C54EB8AD-EC94-4E1B-A2C8-15BA21D6CF56}" type="pres">
      <dgm:prSet presAssocID="{E162A3A0-DF80-4E5F-B7A9-5A59C2786B17}" presName="vert0" presStyleCnt="0">
        <dgm:presLayoutVars>
          <dgm:dir/>
          <dgm:animOne val="branch"/>
          <dgm:animLvl val="lvl"/>
        </dgm:presLayoutVars>
      </dgm:prSet>
      <dgm:spPr/>
    </dgm:pt>
    <dgm:pt modelId="{FD61E64A-8CB2-4F3E-8E3A-48A5063D2CD7}" type="pres">
      <dgm:prSet presAssocID="{140043E4-301B-4D48-8856-91A58E3F6EBF}" presName="thickLine" presStyleLbl="alignNode1" presStyleIdx="0" presStyleCnt="3"/>
      <dgm:spPr/>
    </dgm:pt>
    <dgm:pt modelId="{BE38D542-0C7D-4ED3-961D-4B422E2B1DE6}" type="pres">
      <dgm:prSet presAssocID="{140043E4-301B-4D48-8856-91A58E3F6EBF}" presName="horz1" presStyleCnt="0"/>
      <dgm:spPr/>
    </dgm:pt>
    <dgm:pt modelId="{2603F45D-F7C5-471A-945C-2C4D5893F353}" type="pres">
      <dgm:prSet presAssocID="{140043E4-301B-4D48-8856-91A58E3F6EBF}" presName="tx1" presStyleLbl="revTx" presStyleIdx="0" presStyleCnt="3"/>
      <dgm:spPr/>
    </dgm:pt>
    <dgm:pt modelId="{454CB551-E0B1-4B7C-BAD8-48FB0BA9F509}" type="pres">
      <dgm:prSet presAssocID="{140043E4-301B-4D48-8856-91A58E3F6EBF}" presName="vert1" presStyleCnt="0"/>
      <dgm:spPr/>
    </dgm:pt>
    <dgm:pt modelId="{0ED614A7-BA19-457F-9E17-756850220892}" type="pres">
      <dgm:prSet presAssocID="{501172E4-B7C6-4660-BC1A-1A0177EF376A}" presName="thickLine" presStyleLbl="alignNode1" presStyleIdx="1" presStyleCnt="3"/>
      <dgm:spPr/>
    </dgm:pt>
    <dgm:pt modelId="{4844016D-0F79-49AA-ACB4-56B0AEEB5919}" type="pres">
      <dgm:prSet presAssocID="{501172E4-B7C6-4660-BC1A-1A0177EF376A}" presName="horz1" presStyleCnt="0"/>
      <dgm:spPr/>
    </dgm:pt>
    <dgm:pt modelId="{AAF424DD-9490-4974-A99D-982BF89C7D20}" type="pres">
      <dgm:prSet presAssocID="{501172E4-B7C6-4660-BC1A-1A0177EF376A}" presName="tx1" presStyleLbl="revTx" presStyleIdx="1" presStyleCnt="3"/>
      <dgm:spPr/>
    </dgm:pt>
    <dgm:pt modelId="{FEFE4AFB-50E8-4EBC-B65D-DB159424E4DC}" type="pres">
      <dgm:prSet presAssocID="{501172E4-B7C6-4660-BC1A-1A0177EF376A}" presName="vert1" presStyleCnt="0"/>
      <dgm:spPr/>
    </dgm:pt>
    <dgm:pt modelId="{6306530F-B2C3-4341-AF12-9CF878D6456B}" type="pres">
      <dgm:prSet presAssocID="{7849D9C5-3E2A-4AA2-B324-E599BFF00A36}" presName="thickLine" presStyleLbl="alignNode1" presStyleIdx="2" presStyleCnt="3"/>
      <dgm:spPr/>
    </dgm:pt>
    <dgm:pt modelId="{075983AE-DAFC-4681-89D4-7FCDC9B5DACF}" type="pres">
      <dgm:prSet presAssocID="{7849D9C5-3E2A-4AA2-B324-E599BFF00A36}" presName="horz1" presStyleCnt="0"/>
      <dgm:spPr/>
    </dgm:pt>
    <dgm:pt modelId="{7D9A1118-BD26-477D-8CC5-69800F9D2FFE}" type="pres">
      <dgm:prSet presAssocID="{7849D9C5-3E2A-4AA2-B324-E599BFF00A36}" presName="tx1" presStyleLbl="revTx" presStyleIdx="2" presStyleCnt="3"/>
      <dgm:spPr/>
    </dgm:pt>
    <dgm:pt modelId="{D7019ED2-928D-4D3B-8045-B2776981DA95}" type="pres">
      <dgm:prSet presAssocID="{7849D9C5-3E2A-4AA2-B324-E599BFF00A36}" presName="vert1" presStyleCnt="0"/>
      <dgm:spPr/>
    </dgm:pt>
  </dgm:ptLst>
  <dgm:cxnLst>
    <dgm:cxn modelId="{E2B55416-4DE3-4B1F-BA6E-769B595BD01B}" srcId="{E162A3A0-DF80-4E5F-B7A9-5A59C2786B17}" destId="{140043E4-301B-4D48-8856-91A58E3F6EBF}" srcOrd="0" destOrd="0" parTransId="{7E93C0EF-7812-4B04-AB40-1FF6DE6C6C00}" sibTransId="{77852A0E-6744-4AA1-A252-4DAA257FBEB4}"/>
    <dgm:cxn modelId="{3034D04E-95AE-4B61-85A4-AC6654494509}" type="presOf" srcId="{E162A3A0-DF80-4E5F-B7A9-5A59C2786B17}" destId="{C54EB8AD-EC94-4E1B-A2C8-15BA21D6CF56}" srcOrd="0" destOrd="0" presId="urn:microsoft.com/office/officeart/2008/layout/LinedList"/>
    <dgm:cxn modelId="{2322534F-FD4B-4355-A490-1A00AD5BFB56}" type="presOf" srcId="{501172E4-B7C6-4660-BC1A-1A0177EF376A}" destId="{AAF424DD-9490-4974-A99D-982BF89C7D20}" srcOrd="0" destOrd="0" presId="urn:microsoft.com/office/officeart/2008/layout/LinedList"/>
    <dgm:cxn modelId="{4027A4B8-2204-4FC6-815E-C1CB00BF7F27}" srcId="{E162A3A0-DF80-4E5F-B7A9-5A59C2786B17}" destId="{501172E4-B7C6-4660-BC1A-1A0177EF376A}" srcOrd="1" destOrd="0" parTransId="{9897AEE8-3EAC-4D52-B228-A4647781B023}" sibTransId="{9DEAE319-9DBB-43E8-90E3-680B8F311C51}"/>
    <dgm:cxn modelId="{219D5CD5-A899-4084-AF6B-74367D0BE4D6}" type="presOf" srcId="{7849D9C5-3E2A-4AA2-B324-E599BFF00A36}" destId="{7D9A1118-BD26-477D-8CC5-69800F9D2FFE}" srcOrd="0" destOrd="0" presId="urn:microsoft.com/office/officeart/2008/layout/LinedList"/>
    <dgm:cxn modelId="{2879E2DD-0043-4646-9866-7C1335FA34B6}" type="presOf" srcId="{140043E4-301B-4D48-8856-91A58E3F6EBF}" destId="{2603F45D-F7C5-471A-945C-2C4D5893F353}" srcOrd="0" destOrd="0" presId="urn:microsoft.com/office/officeart/2008/layout/LinedList"/>
    <dgm:cxn modelId="{D9B1EAEB-BA87-458F-84BB-CEEC7217B410}" srcId="{E162A3A0-DF80-4E5F-B7A9-5A59C2786B17}" destId="{7849D9C5-3E2A-4AA2-B324-E599BFF00A36}" srcOrd="2" destOrd="0" parTransId="{79A4D1DE-A7DA-4799-91E9-B1EB3596A242}" sibTransId="{341D9970-EEAB-43E6-A7A4-9D297FA9860A}"/>
    <dgm:cxn modelId="{0DDD339A-AC73-4865-A79D-3F131D283D3B}" type="presParOf" srcId="{C54EB8AD-EC94-4E1B-A2C8-15BA21D6CF56}" destId="{FD61E64A-8CB2-4F3E-8E3A-48A5063D2CD7}" srcOrd="0" destOrd="0" presId="urn:microsoft.com/office/officeart/2008/layout/LinedList"/>
    <dgm:cxn modelId="{F81729D3-FC6F-40CC-B4B5-33CEFD1AB0F0}" type="presParOf" srcId="{C54EB8AD-EC94-4E1B-A2C8-15BA21D6CF56}" destId="{BE38D542-0C7D-4ED3-961D-4B422E2B1DE6}" srcOrd="1" destOrd="0" presId="urn:microsoft.com/office/officeart/2008/layout/LinedList"/>
    <dgm:cxn modelId="{E2A9E5A8-97B3-4AC2-A26C-828CA6668904}" type="presParOf" srcId="{BE38D542-0C7D-4ED3-961D-4B422E2B1DE6}" destId="{2603F45D-F7C5-471A-945C-2C4D5893F353}" srcOrd="0" destOrd="0" presId="urn:microsoft.com/office/officeart/2008/layout/LinedList"/>
    <dgm:cxn modelId="{F89FC004-E069-436C-BFD7-63174B0F8ECE}" type="presParOf" srcId="{BE38D542-0C7D-4ED3-961D-4B422E2B1DE6}" destId="{454CB551-E0B1-4B7C-BAD8-48FB0BA9F509}" srcOrd="1" destOrd="0" presId="urn:microsoft.com/office/officeart/2008/layout/LinedList"/>
    <dgm:cxn modelId="{A737A6BC-D7B6-4287-8B08-AC48FAD0B224}" type="presParOf" srcId="{C54EB8AD-EC94-4E1B-A2C8-15BA21D6CF56}" destId="{0ED614A7-BA19-457F-9E17-756850220892}" srcOrd="2" destOrd="0" presId="urn:microsoft.com/office/officeart/2008/layout/LinedList"/>
    <dgm:cxn modelId="{40D15D2B-D8C7-4DA1-8EDB-255785EE3E57}" type="presParOf" srcId="{C54EB8AD-EC94-4E1B-A2C8-15BA21D6CF56}" destId="{4844016D-0F79-49AA-ACB4-56B0AEEB5919}" srcOrd="3" destOrd="0" presId="urn:microsoft.com/office/officeart/2008/layout/LinedList"/>
    <dgm:cxn modelId="{92333B8A-58D4-4B46-8F27-4D1F1B97ABCE}" type="presParOf" srcId="{4844016D-0F79-49AA-ACB4-56B0AEEB5919}" destId="{AAF424DD-9490-4974-A99D-982BF89C7D20}" srcOrd="0" destOrd="0" presId="urn:microsoft.com/office/officeart/2008/layout/LinedList"/>
    <dgm:cxn modelId="{304A87BD-E378-4533-BC41-AC10D854495C}" type="presParOf" srcId="{4844016D-0F79-49AA-ACB4-56B0AEEB5919}" destId="{FEFE4AFB-50E8-4EBC-B65D-DB159424E4DC}" srcOrd="1" destOrd="0" presId="urn:microsoft.com/office/officeart/2008/layout/LinedList"/>
    <dgm:cxn modelId="{13156179-53D2-4B2A-8A1D-5BCB162EAF9E}" type="presParOf" srcId="{C54EB8AD-EC94-4E1B-A2C8-15BA21D6CF56}" destId="{6306530F-B2C3-4341-AF12-9CF878D6456B}" srcOrd="4" destOrd="0" presId="urn:microsoft.com/office/officeart/2008/layout/LinedList"/>
    <dgm:cxn modelId="{E6F32D75-12CB-4B58-AF25-23453A63FEA8}" type="presParOf" srcId="{C54EB8AD-EC94-4E1B-A2C8-15BA21D6CF56}" destId="{075983AE-DAFC-4681-89D4-7FCDC9B5DACF}" srcOrd="5" destOrd="0" presId="urn:microsoft.com/office/officeart/2008/layout/LinedList"/>
    <dgm:cxn modelId="{861C8CCA-1A42-4901-89A4-96034622C647}" type="presParOf" srcId="{075983AE-DAFC-4681-89D4-7FCDC9B5DACF}" destId="{7D9A1118-BD26-477D-8CC5-69800F9D2FFE}" srcOrd="0" destOrd="0" presId="urn:microsoft.com/office/officeart/2008/layout/LinedList"/>
    <dgm:cxn modelId="{9ECE966E-F775-4351-941A-C2226052C904}" type="presParOf" srcId="{075983AE-DAFC-4681-89D4-7FCDC9B5DACF}" destId="{D7019ED2-928D-4D3B-8045-B2776981DA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750A0D-CE16-4716-88AA-FFA67D53F9F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AE0F694-58B3-4C85-A993-75C09AD7482E}">
      <dgm:prSet/>
      <dgm:spPr/>
      <dgm:t>
        <a:bodyPr/>
        <a:lstStyle/>
        <a:p>
          <a:r>
            <a:rPr lang="vi-VN" u="sng"/>
            <a:t>NON-CONVENTIONAL SECURITY ISSUES</a:t>
          </a:r>
          <a:endParaRPr lang="en-US"/>
        </a:p>
      </dgm:t>
    </dgm:pt>
    <dgm:pt modelId="{61B531A8-21CB-48AD-BA49-49720BB2B03E}" type="parTrans" cxnId="{AE347F1E-AC53-4AC8-BA61-BCCAC60A6369}">
      <dgm:prSet/>
      <dgm:spPr/>
      <dgm:t>
        <a:bodyPr/>
        <a:lstStyle/>
        <a:p>
          <a:endParaRPr lang="en-US"/>
        </a:p>
      </dgm:t>
    </dgm:pt>
    <dgm:pt modelId="{4817ED8E-1253-42AC-82D2-88EAF49C5F91}" type="sibTrans" cxnId="{AE347F1E-AC53-4AC8-BA61-BCCAC60A6369}">
      <dgm:prSet/>
      <dgm:spPr/>
      <dgm:t>
        <a:bodyPr/>
        <a:lstStyle/>
        <a:p>
          <a:endParaRPr lang="en-US"/>
        </a:p>
      </dgm:t>
    </dgm:pt>
    <dgm:pt modelId="{51DB4024-BC20-43F1-B0E3-2BC6FEBC45B4}">
      <dgm:prSet/>
      <dgm:spPr/>
      <dgm:t>
        <a:bodyPr/>
        <a:lstStyle/>
        <a:p>
          <a:r>
            <a:rPr lang="vi-VN" b="1"/>
            <a:t>1. Pandemic</a:t>
          </a:r>
          <a:endParaRPr lang="en-US"/>
        </a:p>
      </dgm:t>
    </dgm:pt>
    <dgm:pt modelId="{4E88879D-6A7F-491F-8309-F7196EC78726}" type="parTrans" cxnId="{2768B7FB-923E-4370-A4BB-1ECAE93D0869}">
      <dgm:prSet/>
      <dgm:spPr/>
      <dgm:t>
        <a:bodyPr/>
        <a:lstStyle/>
        <a:p>
          <a:endParaRPr lang="en-US"/>
        </a:p>
      </dgm:t>
    </dgm:pt>
    <dgm:pt modelId="{3C7F7E68-EEA6-4166-B0C4-5C72DB24F16F}" type="sibTrans" cxnId="{2768B7FB-923E-4370-A4BB-1ECAE93D0869}">
      <dgm:prSet/>
      <dgm:spPr/>
      <dgm:t>
        <a:bodyPr/>
        <a:lstStyle/>
        <a:p>
          <a:endParaRPr lang="en-US"/>
        </a:p>
      </dgm:t>
    </dgm:pt>
    <dgm:pt modelId="{AC46AF62-175D-49E5-9FC7-AAA8C8673E74}">
      <dgm:prSet/>
      <dgm:spPr/>
      <dgm:t>
        <a:bodyPr/>
        <a:lstStyle/>
        <a:p>
          <a:r>
            <a:rPr lang="vi-VN" b="1"/>
            <a:t>2. Water security</a:t>
          </a:r>
          <a:endParaRPr lang="en-US"/>
        </a:p>
      </dgm:t>
    </dgm:pt>
    <dgm:pt modelId="{3E254D32-8AAB-419D-B20C-F91671CFEFF7}" type="parTrans" cxnId="{7BAE6228-D918-4606-B49A-E79CFC321935}">
      <dgm:prSet/>
      <dgm:spPr/>
      <dgm:t>
        <a:bodyPr/>
        <a:lstStyle/>
        <a:p>
          <a:endParaRPr lang="en-US"/>
        </a:p>
      </dgm:t>
    </dgm:pt>
    <dgm:pt modelId="{D2C66B11-A0BD-46EF-B663-E2BC92E9DBF4}" type="sibTrans" cxnId="{7BAE6228-D918-4606-B49A-E79CFC321935}">
      <dgm:prSet/>
      <dgm:spPr/>
      <dgm:t>
        <a:bodyPr/>
        <a:lstStyle/>
        <a:p>
          <a:endParaRPr lang="en-US"/>
        </a:p>
      </dgm:t>
    </dgm:pt>
    <dgm:pt modelId="{5605876E-421F-4F63-B57E-CC033A65E8DD}">
      <dgm:prSet/>
      <dgm:spPr/>
      <dgm:t>
        <a:bodyPr/>
        <a:lstStyle/>
        <a:p>
          <a:r>
            <a:rPr lang="vi-VN" b="1"/>
            <a:t>3. Climate change</a:t>
          </a:r>
          <a:endParaRPr lang="en-US"/>
        </a:p>
      </dgm:t>
    </dgm:pt>
    <dgm:pt modelId="{1830770A-E4A0-4DB1-AD04-B504F304433A}" type="parTrans" cxnId="{E06C1622-830B-4821-AACA-F6DC1A68C821}">
      <dgm:prSet/>
      <dgm:spPr/>
      <dgm:t>
        <a:bodyPr/>
        <a:lstStyle/>
        <a:p>
          <a:endParaRPr lang="en-US"/>
        </a:p>
      </dgm:t>
    </dgm:pt>
    <dgm:pt modelId="{A4BE6C29-BB3C-4DC7-A123-B85CEE9AA089}" type="sibTrans" cxnId="{E06C1622-830B-4821-AACA-F6DC1A68C821}">
      <dgm:prSet/>
      <dgm:spPr/>
      <dgm:t>
        <a:bodyPr/>
        <a:lstStyle/>
        <a:p>
          <a:endParaRPr lang="en-US"/>
        </a:p>
      </dgm:t>
    </dgm:pt>
    <dgm:pt modelId="{6C616D91-9244-4777-85CF-284DC5D35C8A}">
      <dgm:prSet/>
      <dgm:spPr/>
      <dgm:t>
        <a:bodyPr/>
        <a:lstStyle/>
        <a:p>
          <a:r>
            <a:rPr lang="vi-VN" b="1"/>
            <a:t>4. Cybersecurity</a:t>
          </a:r>
          <a:endParaRPr lang="en-US"/>
        </a:p>
      </dgm:t>
    </dgm:pt>
    <dgm:pt modelId="{20FE9CC9-8542-4CB2-8E19-7574F4D30658}" type="parTrans" cxnId="{164AEF9E-8AB0-4A15-8B18-08CC7B1532A0}">
      <dgm:prSet/>
      <dgm:spPr/>
      <dgm:t>
        <a:bodyPr/>
        <a:lstStyle/>
        <a:p>
          <a:endParaRPr lang="en-US"/>
        </a:p>
      </dgm:t>
    </dgm:pt>
    <dgm:pt modelId="{97F9EEF0-0867-4D3E-92AC-F7FF4A4F0E2F}" type="sibTrans" cxnId="{164AEF9E-8AB0-4A15-8B18-08CC7B1532A0}">
      <dgm:prSet/>
      <dgm:spPr/>
      <dgm:t>
        <a:bodyPr/>
        <a:lstStyle/>
        <a:p>
          <a:endParaRPr lang="en-US"/>
        </a:p>
      </dgm:t>
    </dgm:pt>
    <dgm:pt modelId="{5A774643-031B-4937-AEC9-1BFDDEDE5763}">
      <dgm:prSet/>
      <dgm:spPr/>
      <dgm:t>
        <a:bodyPr/>
        <a:lstStyle/>
        <a:p>
          <a:r>
            <a:rPr lang="vi-VN" b="1"/>
            <a:t>5. Terrorism and extremism</a:t>
          </a:r>
          <a:endParaRPr lang="en-US"/>
        </a:p>
      </dgm:t>
    </dgm:pt>
    <dgm:pt modelId="{1183551C-5ADD-417E-8FD3-2A5EB79ED724}" type="parTrans" cxnId="{83D146F8-CBB3-4C1A-9172-2AF48C5BE2CA}">
      <dgm:prSet/>
      <dgm:spPr/>
      <dgm:t>
        <a:bodyPr/>
        <a:lstStyle/>
        <a:p>
          <a:endParaRPr lang="en-US"/>
        </a:p>
      </dgm:t>
    </dgm:pt>
    <dgm:pt modelId="{4944F6C0-69E4-48EA-97B4-6B821988C755}" type="sibTrans" cxnId="{83D146F8-CBB3-4C1A-9172-2AF48C5BE2CA}">
      <dgm:prSet/>
      <dgm:spPr/>
      <dgm:t>
        <a:bodyPr/>
        <a:lstStyle/>
        <a:p>
          <a:endParaRPr lang="en-US"/>
        </a:p>
      </dgm:t>
    </dgm:pt>
    <dgm:pt modelId="{7454EAE9-2597-4BA3-B850-266D83960895}" type="pres">
      <dgm:prSet presAssocID="{CD750A0D-CE16-4716-88AA-FFA67D53F9F0}" presName="vert0" presStyleCnt="0">
        <dgm:presLayoutVars>
          <dgm:dir/>
          <dgm:animOne val="branch"/>
          <dgm:animLvl val="lvl"/>
        </dgm:presLayoutVars>
      </dgm:prSet>
      <dgm:spPr/>
    </dgm:pt>
    <dgm:pt modelId="{1C7BB3F0-427B-4920-BC43-A8B755B2F678}" type="pres">
      <dgm:prSet presAssocID="{5AE0F694-58B3-4C85-A993-75C09AD7482E}" presName="thickLine" presStyleLbl="alignNode1" presStyleIdx="0" presStyleCnt="6"/>
      <dgm:spPr/>
    </dgm:pt>
    <dgm:pt modelId="{E8C104FC-87B9-4147-AD45-4088C5F4F1F8}" type="pres">
      <dgm:prSet presAssocID="{5AE0F694-58B3-4C85-A993-75C09AD7482E}" presName="horz1" presStyleCnt="0"/>
      <dgm:spPr/>
    </dgm:pt>
    <dgm:pt modelId="{65D7EF65-29C7-45A8-B511-5931BCAE996A}" type="pres">
      <dgm:prSet presAssocID="{5AE0F694-58B3-4C85-A993-75C09AD7482E}" presName="tx1" presStyleLbl="revTx" presStyleIdx="0" presStyleCnt="6"/>
      <dgm:spPr/>
    </dgm:pt>
    <dgm:pt modelId="{BED79071-6FCA-4EE3-A2A9-55799F4114B9}" type="pres">
      <dgm:prSet presAssocID="{5AE0F694-58B3-4C85-A993-75C09AD7482E}" presName="vert1" presStyleCnt="0"/>
      <dgm:spPr/>
    </dgm:pt>
    <dgm:pt modelId="{2C54503A-69D6-47E8-94C6-5E8F1C92E1D7}" type="pres">
      <dgm:prSet presAssocID="{51DB4024-BC20-43F1-B0E3-2BC6FEBC45B4}" presName="thickLine" presStyleLbl="alignNode1" presStyleIdx="1" presStyleCnt="6"/>
      <dgm:spPr/>
    </dgm:pt>
    <dgm:pt modelId="{864A845A-CEAB-4418-9C67-ABB253EF1113}" type="pres">
      <dgm:prSet presAssocID="{51DB4024-BC20-43F1-B0E3-2BC6FEBC45B4}" presName="horz1" presStyleCnt="0"/>
      <dgm:spPr/>
    </dgm:pt>
    <dgm:pt modelId="{A1B8BB47-6792-4FB5-9865-3D4D988291CC}" type="pres">
      <dgm:prSet presAssocID="{51DB4024-BC20-43F1-B0E3-2BC6FEBC45B4}" presName="tx1" presStyleLbl="revTx" presStyleIdx="1" presStyleCnt="6"/>
      <dgm:spPr/>
    </dgm:pt>
    <dgm:pt modelId="{9EE2378C-02FA-4B94-8426-B545D831FDDE}" type="pres">
      <dgm:prSet presAssocID="{51DB4024-BC20-43F1-B0E3-2BC6FEBC45B4}" presName="vert1" presStyleCnt="0"/>
      <dgm:spPr/>
    </dgm:pt>
    <dgm:pt modelId="{D1517863-DE07-4110-B398-3F641A3A5265}" type="pres">
      <dgm:prSet presAssocID="{AC46AF62-175D-49E5-9FC7-AAA8C8673E74}" presName="thickLine" presStyleLbl="alignNode1" presStyleIdx="2" presStyleCnt="6"/>
      <dgm:spPr/>
    </dgm:pt>
    <dgm:pt modelId="{E6C9B5EB-60F4-4CA9-89DD-5AFE251DE3F1}" type="pres">
      <dgm:prSet presAssocID="{AC46AF62-175D-49E5-9FC7-AAA8C8673E74}" presName="horz1" presStyleCnt="0"/>
      <dgm:spPr/>
    </dgm:pt>
    <dgm:pt modelId="{442AAE56-2B99-4265-802F-2C0FA2E14F3A}" type="pres">
      <dgm:prSet presAssocID="{AC46AF62-175D-49E5-9FC7-AAA8C8673E74}" presName="tx1" presStyleLbl="revTx" presStyleIdx="2" presStyleCnt="6"/>
      <dgm:spPr/>
    </dgm:pt>
    <dgm:pt modelId="{A1CAFCD4-BDA8-4D95-98BC-F9EAC94DBC84}" type="pres">
      <dgm:prSet presAssocID="{AC46AF62-175D-49E5-9FC7-AAA8C8673E74}" presName="vert1" presStyleCnt="0"/>
      <dgm:spPr/>
    </dgm:pt>
    <dgm:pt modelId="{78BC193C-DEC9-4B35-9725-29618E1E36DE}" type="pres">
      <dgm:prSet presAssocID="{5605876E-421F-4F63-B57E-CC033A65E8DD}" presName="thickLine" presStyleLbl="alignNode1" presStyleIdx="3" presStyleCnt="6"/>
      <dgm:spPr/>
    </dgm:pt>
    <dgm:pt modelId="{7DFE5541-BCBC-453E-83BC-CA9C6002BC0E}" type="pres">
      <dgm:prSet presAssocID="{5605876E-421F-4F63-B57E-CC033A65E8DD}" presName="horz1" presStyleCnt="0"/>
      <dgm:spPr/>
    </dgm:pt>
    <dgm:pt modelId="{80874EB6-7A51-41A8-AAF8-C868C05AF099}" type="pres">
      <dgm:prSet presAssocID="{5605876E-421F-4F63-B57E-CC033A65E8DD}" presName="tx1" presStyleLbl="revTx" presStyleIdx="3" presStyleCnt="6"/>
      <dgm:spPr/>
    </dgm:pt>
    <dgm:pt modelId="{30464973-AB6D-4779-802C-E4D010275F53}" type="pres">
      <dgm:prSet presAssocID="{5605876E-421F-4F63-B57E-CC033A65E8DD}" presName="vert1" presStyleCnt="0"/>
      <dgm:spPr/>
    </dgm:pt>
    <dgm:pt modelId="{743395AF-AF61-4916-9894-095F3953F574}" type="pres">
      <dgm:prSet presAssocID="{6C616D91-9244-4777-85CF-284DC5D35C8A}" presName="thickLine" presStyleLbl="alignNode1" presStyleIdx="4" presStyleCnt="6"/>
      <dgm:spPr/>
    </dgm:pt>
    <dgm:pt modelId="{EB96504A-0C3B-4616-9CE1-1A077BC2AAE6}" type="pres">
      <dgm:prSet presAssocID="{6C616D91-9244-4777-85CF-284DC5D35C8A}" presName="horz1" presStyleCnt="0"/>
      <dgm:spPr/>
    </dgm:pt>
    <dgm:pt modelId="{B7FAA2EA-1202-401B-9875-183D7FCAB9EF}" type="pres">
      <dgm:prSet presAssocID="{6C616D91-9244-4777-85CF-284DC5D35C8A}" presName="tx1" presStyleLbl="revTx" presStyleIdx="4" presStyleCnt="6"/>
      <dgm:spPr/>
    </dgm:pt>
    <dgm:pt modelId="{99146419-B953-4545-A1E9-3113F90BFA5F}" type="pres">
      <dgm:prSet presAssocID="{6C616D91-9244-4777-85CF-284DC5D35C8A}" presName="vert1" presStyleCnt="0"/>
      <dgm:spPr/>
    </dgm:pt>
    <dgm:pt modelId="{CFB9C465-C304-4D21-A70D-E5788FCA1CE1}" type="pres">
      <dgm:prSet presAssocID="{5A774643-031B-4937-AEC9-1BFDDEDE5763}" presName="thickLine" presStyleLbl="alignNode1" presStyleIdx="5" presStyleCnt="6"/>
      <dgm:spPr/>
    </dgm:pt>
    <dgm:pt modelId="{51574A22-760F-4DAD-8D34-4E614ED9965C}" type="pres">
      <dgm:prSet presAssocID="{5A774643-031B-4937-AEC9-1BFDDEDE5763}" presName="horz1" presStyleCnt="0"/>
      <dgm:spPr/>
    </dgm:pt>
    <dgm:pt modelId="{545F6336-8134-4AF2-822E-75BEA5FDFE63}" type="pres">
      <dgm:prSet presAssocID="{5A774643-031B-4937-AEC9-1BFDDEDE5763}" presName="tx1" presStyleLbl="revTx" presStyleIdx="5" presStyleCnt="6"/>
      <dgm:spPr/>
    </dgm:pt>
    <dgm:pt modelId="{EE2704C8-EFD6-49B2-BABF-E98D3D357FE1}" type="pres">
      <dgm:prSet presAssocID="{5A774643-031B-4937-AEC9-1BFDDEDE5763}" presName="vert1" presStyleCnt="0"/>
      <dgm:spPr/>
    </dgm:pt>
  </dgm:ptLst>
  <dgm:cxnLst>
    <dgm:cxn modelId="{AE347F1E-AC53-4AC8-BA61-BCCAC60A6369}" srcId="{CD750A0D-CE16-4716-88AA-FFA67D53F9F0}" destId="{5AE0F694-58B3-4C85-A993-75C09AD7482E}" srcOrd="0" destOrd="0" parTransId="{61B531A8-21CB-48AD-BA49-49720BB2B03E}" sibTransId="{4817ED8E-1253-42AC-82D2-88EAF49C5F91}"/>
    <dgm:cxn modelId="{8CAC7520-ED6A-4ACA-8671-F76DDD56BA8A}" type="presOf" srcId="{5605876E-421F-4F63-B57E-CC033A65E8DD}" destId="{80874EB6-7A51-41A8-AAF8-C868C05AF099}" srcOrd="0" destOrd="0" presId="urn:microsoft.com/office/officeart/2008/layout/LinedList"/>
    <dgm:cxn modelId="{E06C1622-830B-4821-AACA-F6DC1A68C821}" srcId="{CD750A0D-CE16-4716-88AA-FFA67D53F9F0}" destId="{5605876E-421F-4F63-B57E-CC033A65E8DD}" srcOrd="3" destOrd="0" parTransId="{1830770A-E4A0-4DB1-AD04-B504F304433A}" sibTransId="{A4BE6C29-BB3C-4DC7-A123-B85CEE9AA089}"/>
    <dgm:cxn modelId="{7BAE6228-D918-4606-B49A-E79CFC321935}" srcId="{CD750A0D-CE16-4716-88AA-FFA67D53F9F0}" destId="{AC46AF62-175D-49E5-9FC7-AAA8C8673E74}" srcOrd="2" destOrd="0" parTransId="{3E254D32-8AAB-419D-B20C-F91671CFEFF7}" sibTransId="{D2C66B11-A0BD-46EF-B663-E2BC92E9DBF4}"/>
    <dgm:cxn modelId="{86E3723C-5C7C-4499-A64B-BE6774FFD82D}" type="presOf" srcId="{AC46AF62-175D-49E5-9FC7-AAA8C8673E74}" destId="{442AAE56-2B99-4265-802F-2C0FA2E14F3A}" srcOrd="0" destOrd="0" presId="urn:microsoft.com/office/officeart/2008/layout/LinedList"/>
    <dgm:cxn modelId="{8956915E-F89B-4B4C-8341-6A61FC8224BB}" type="presOf" srcId="{5A774643-031B-4937-AEC9-1BFDDEDE5763}" destId="{545F6336-8134-4AF2-822E-75BEA5FDFE63}" srcOrd="0" destOrd="0" presId="urn:microsoft.com/office/officeart/2008/layout/LinedList"/>
    <dgm:cxn modelId="{52B4074A-C536-484E-99E5-89ACCD294C01}" type="presOf" srcId="{CD750A0D-CE16-4716-88AA-FFA67D53F9F0}" destId="{7454EAE9-2597-4BA3-B850-266D83960895}" srcOrd="0" destOrd="0" presId="urn:microsoft.com/office/officeart/2008/layout/LinedList"/>
    <dgm:cxn modelId="{E8950D5A-C0F5-48EA-B1C8-83B5065A7A3D}" type="presOf" srcId="{51DB4024-BC20-43F1-B0E3-2BC6FEBC45B4}" destId="{A1B8BB47-6792-4FB5-9865-3D4D988291CC}" srcOrd="0" destOrd="0" presId="urn:microsoft.com/office/officeart/2008/layout/LinedList"/>
    <dgm:cxn modelId="{164AEF9E-8AB0-4A15-8B18-08CC7B1532A0}" srcId="{CD750A0D-CE16-4716-88AA-FFA67D53F9F0}" destId="{6C616D91-9244-4777-85CF-284DC5D35C8A}" srcOrd="4" destOrd="0" parTransId="{20FE9CC9-8542-4CB2-8E19-7574F4D30658}" sibTransId="{97F9EEF0-0867-4D3E-92AC-F7FF4A4F0E2F}"/>
    <dgm:cxn modelId="{3F7F46C3-2AC1-4B0E-A9C7-42658AFFBF78}" type="presOf" srcId="{6C616D91-9244-4777-85CF-284DC5D35C8A}" destId="{B7FAA2EA-1202-401B-9875-183D7FCAB9EF}" srcOrd="0" destOrd="0" presId="urn:microsoft.com/office/officeart/2008/layout/LinedList"/>
    <dgm:cxn modelId="{83D146F8-CBB3-4C1A-9172-2AF48C5BE2CA}" srcId="{CD750A0D-CE16-4716-88AA-FFA67D53F9F0}" destId="{5A774643-031B-4937-AEC9-1BFDDEDE5763}" srcOrd="5" destOrd="0" parTransId="{1183551C-5ADD-417E-8FD3-2A5EB79ED724}" sibTransId="{4944F6C0-69E4-48EA-97B4-6B821988C755}"/>
    <dgm:cxn modelId="{2768B7FB-923E-4370-A4BB-1ECAE93D0869}" srcId="{CD750A0D-CE16-4716-88AA-FFA67D53F9F0}" destId="{51DB4024-BC20-43F1-B0E3-2BC6FEBC45B4}" srcOrd="1" destOrd="0" parTransId="{4E88879D-6A7F-491F-8309-F7196EC78726}" sibTransId="{3C7F7E68-EEA6-4166-B0C4-5C72DB24F16F}"/>
    <dgm:cxn modelId="{9A40F7FF-16C1-48A5-A630-577249C3F3A1}" type="presOf" srcId="{5AE0F694-58B3-4C85-A993-75C09AD7482E}" destId="{65D7EF65-29C7-45A8-B511-5931BCAE996A}" srcOrd="0" destOrd="0" presId="urn:microsoft.com/office/officeart/2008/layout/LinedList"/>
    <dgm:cxn modelId="{20056066-8AA3-48F6-84ED-44C2B60C9670}" type="presParOf" srcId="{7454EAE9-2597-4BA3-B850-266D83960895}" destId="{1C7BB3F0-427B-4920-BC43-A8B755B2F678}" srcOrd="0" destOrd="0" presId="urn:microsoft.com/office/officeart/2008/layout/LinedList"/>
    <dgm:cxn modelId="{C050DB29-52D5-45E3-B159-3EC99DB4A5AB}" type="presParOf" srcId="{7454EAE9-2597-4BA3-B850-266D83960895}" destId="{E8C104FC-87B9-4147-AD45-4088C5F4F1F8}" srcOrd="1" destOrd="0" presId="urn:microsoft.com/office/officeart/2008/layout/LinedList"/>
    <dgm:cxn modelId="{8D28BA28-FE23-4A09-9C37-F5592E41D94D}" type="presParOf" srcId="{E8C104FC-87B9-4147-AD45-4088C5F4F1F8}" destId="{65D7EF65-29C7-45A8-B511-5931BCAE996A}" srcOrd="0" destOrd="0" presId="urn:microsoft.com/office/officeart/2008/layout/LinedList"/>
    <dgm:cxn modelId="{546315F2-6815-48D5-8C84-9668E9296C0E}" type="presParOf" srcId="{E8C104FC-87B9-4147-AD45-4088C5F4F1F8}" destId="{BED79071-6FCA-4EE3-A2A9-55799F4114B9}" srcOrd="1" destOrd="0" presId="urn:microsoft.com/office/officeart/2008/layout/LinedList"/>
    <dgm:cxn modelId="{8BDF4FD5-4813-4767-B9E9-B679173FE8B0}" type="presParOf" srcId="{7454EAE9-2597-4BA3-B850-266D83960895}" destId="{2C54503A-69D6-47E8-94C6-5E8F1C92E1D7}" srcOrd="2" destOrd="0" presId="urn:microsoft.com/office/officeart/2008/layout/LinedList"/>
    <dgm:cxn modelId="{F077A048-7F7B-4446-B9FB-ECE2F5546B5D}" type="presParOf" srcId="{7454EAE9-2597-4BA3-B850-266D83960895}" destId="{864A845A-CEAB-4418-9C67-ABB253EF1113}" srcOrd="3" destOrd="0" presId="urn:microsoft.com/office/officeart/2008/layout/LinedList"/>
    <dgm:cxn modelId="{330BE71A-D30C-407B-B97C-321198A456E1}" type="presParOf" srcId="{864A845A-CEAB-4418-9C67-ABB253EF1113}" destId="{A1B8BB47-6792-4FB5-9865-3D4D988291CC}" srcOrd="0" destOrd="0" presId="urn:microsoft.com/office/officeart/2008/layout/LinedList"/>
    <dgm:cxn modelId="{39CC4830-6D16-413C-A2A2-CF196665B555}" type="presParOf" srcId="{864A845A-CEAB-4418-9C67-ABB253EF1113}" destId="{9EE2378C-02FA-4B94-8426-B545D831FDDE}" srcOrd="1" destOrd="0" presId="urn:microsoft.com/office/officeart/2008/layout/LinedList"/>
    <dgm:cxn modelId="{CBA3E6AA-B0E7-45D7-B57D-331809C85321}" type="presParOf" srcId="{7454EAE9-2597-4BA3-B850-266D83960895}" destId="{D1517863-DE07-4110-B398-3F641A3A5265}" srcOrd="4" destOrd="0" presId="urn:microsoft.com/office/officeart/2008/layout/LinedList"/>
    <dgm:cxn modelId="{C1D58F1F-24FB-4C22-8DED-A78827971780}" type="presParOf" srcId="{7454EAE9-2597-4BA3-B850-266D83960895}" destId="{E6C9B5EB-60F4-4CA9-89DD-5AFE251DE3F1}" srcOrd="5" destOrd="0" presId="urn:microsoft.com/office/officeart/2008/layout/LinedList"/>
    <dgm:cxn modelId="{DB3E6C05-3335-4A87-8D77-5F94CF62D322}" type="presParOf" srcId="{E6C9B5EB-60F4-4CA9-89DD-5AFE251DE3F1}" destId="{442AAE56-2B99-4265-802F-2C0FA2E14F3A}" srcOrd="0" destOrd="0" presId="urn:microsoft.com/office/officeart/2008/layout/LinedList"/>
    <dgm:cxn modelId="{B7577A17-1963-4D7A-AEC7-D61C7089E0D1}" type="presParOf" srcId="{E6C9B5EB-60F4-4CA9-89DD-5AFE251DE3F1}" destId="{A1CAFCD4-BDA8-4D95-98BC-F9EAC94DBC84}" srcOrd="1" destOrd="0" presId="urn:microsoft.com/office/officeart/2008/layout/LinedList"/>
    <dgm:cxn modelId="{3C0E9F5D-9799-4338-B9C3-CCD08BFA38AB}" type="presParOf" srcId="{7454EAE9-2597-4BA3-B850-266D83960895}" destId="{78BC193C-DEC9-4B35-9725-29618E1E36DE}" srcOrd="6" destOrd="0" presId="urn:microsoft.com/office/officeart/2008/layout/LinedList"/>
    <dgm:cxn modelId="{C115D2E3-4579-4D56-8B15-FA64E6869591}" type="presParOf" srcId="{7454EAE9-2597-4BA3-B850-266D83960895}" destId="{7DFE5541-BCBC-453E-83BC-CA9C6002BC0E}" srcOrd="7" destOrd="0" presId="urn:microsoft.com/office/officeart/2008/layout/LinedList"/>
    <dgm:cxn modelId="{990DDECA-F68B-42D1-93AE-5860D76A3566}" type="presParOf" srcId="{7DFE5541-BCBC-453E-83BC-CA9C6002BC0E}" destId="{80874EB6-7A51-41A8-AAF8-C868C05AF099}" srcOrd="0" destOrd="0" presId="urn:microsoft.com/office/officeart/2008/layout/LinedList"/>
    <dgm:cxn modelId="{2EA5CB03-A8CF-44AB-A4C9-86E336770B78}" type="presParOf" srcId="{7DFE5541-BCBC-453E-83BC-CA9C6002BC0E}" destId="{30464973-AB6D-4779-802C-E4D010275F53}" srcOrd="1" destOrd="0" presId="urn:microsoft.com/office/officeart/2008/layout/LinedList"/>
    <dgm:cxn modelId="{0667D760-7A4C-476A-A6E7-ECA74FE22F0A}" type="presParOf" srcId="{7454EAE9-2597-4BA3-B850-266D83960895}" destId="{743395AF-AF61-4916-9894-095F3953F574}" srcOrd="8" destOrd="0" presId="urn:microsoft.com/office/officeart/2008/layout/LinedList"/>
    <dgm:cxn modelId="{0EE4C66C-A690-4B0F-B1D1-C61B07F0FAC1}" type="presParOf" srcId="{7454EAE9-2597-4BA3-B850-266D83960895}" destId="{EB96504A-0C3B-4616-9CE1-1A077BC2AAE6}" srcOrd="9" destOrd="0" presId="urn:microsoft.com/office/officeart/2008/layout/LinedList"/>
    <dgm:cxn modelId="{AE1F7F47-D0BA-42DE-ADC8-498285C4D053}" type="presParOf" srcId="{EB96504A-0C3B-4616-9CE1-1A077BC2AAE6}" destId="{B7FAA2EA-1202-401B-9875-183D7FCAB9EF}" srcOrd="0" destOrd="0" presId="urn:microsoft.com/office/officeart/2008/layout/LinedList"/>
    <dgm:cxn modelId="{0A70660B-CAFF-40C4-90AB-99FCCF927CEC}" type="presParOf" srcId="{EB96504A-0C3B-4616-9CE1-1A077BC2AAE6}" destId="{99146419-B953-4545-A1E9-3113F90BFA5F}" srcOrd="1" destOrd="0" presId="urn:microsoft.com/office/officeart/2008/layout/LinedList"/>
    <dgm:cxn modelId="{B8629D65-46EF-4AF6-ABA4-CB06CAD9ABB1}" type="presParOf" srcId="{7454EAE9-2597-4BA3-B850-266D83960895}" destId="{CFB9C465-C304-4D21-A70D-E5788FCA1CE1}" srcOrd="10" destOrd="0" presId="urn:microsoft.com/office/officeart/2008/layout/LinedList"/>
    <dgm:cxn modelId="{D2AA0E62-7A50-4DF5-8663-C18E3757CF4F}" type="presParOf" srcId="{7454EAE9-2597-4BA3-B850-266D83960895}" destId="{51574A22-760F-4DAD-8D34-4E614ED9965C}" srcOrd="11" destOrd="0" presId="urn:microsoft.com/office/officeart/2008/layout/LinedList"/>
    <dgm:cxn modelId="{3D70B1A0-C4FB-4BB5-B44F-D67E890553E5}" type="presParOf" srcId="{51574A22-760F-4DAD-8D34-4E614ED9965C}" destId="{545F6336-8134-4AF2-822E-75BEA5FDFE63}" srcOrd="0" destOrd="0" presId="urn:microsoft.com/office/officeart/2008/layout/LinedList"/>
    <dgm:cxn modelId="{4FDA29F4-CB26-4025-A412-6F93EB5B3FEC}" type="presParOf" srcId="{51574A22-760F-4DAD-8D34-4E614ED9965C}" destId="{EE2704C8-EFD6-49B2-BABF-E98D3D357F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7660CA-7741-4C7F-983E-156BE4D0291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7FC4AE9-9757-406D-96E7-26E2094A960B}">
      <dgm:prSet/>
      <dgm:spPr/>
      <dgm:t>
        <a:bodyPr/>
        <a:lstStyle/>
        <a:p>
          <a:r>
            <a:rPr lang="vi-VN" u="sng"/>
            <a:t>NON-CONVENTIONAL SECURITY ISSUES</a:t>
          </a:r>
          <a:endParaRPr lang="en-US"/>
        </a:p>
      </dgm:t>
    </dgm:pt>
    <dgm:pt modelId="{877EA351-C05F-4B9A-8E24-87DD2EADBBA6}" type="parTrans" cxnId="{73B93203-6CF1-49AF-B81C-749E1F020CC0}">
      <dgm:prSet/>
      <dgm:spPr/>
      <dgm:t>
        <a:bodyPr/>
        <a:lstStyle/>
        <a:p>
          <a:endParaRPr lang="en-US"/>
        </a:p>
      </dgm:t>
    </dgm:pt>
    <dgm:pt modelId="{D0787DB1-1E4F-4A8B-A56D-454A5891DB24}" type="sibTrans" cxnId="{73B93203-6CF1-49AF-B81C-749E1F020CC0}">
      <dgm:prSet/>
      <dgm:spPr/>
      <dgm:t>
        <a:bodyPr/>
        <a:lstStyle/>
        <a:p>
          <a:endParaRPr lang="en-US"/>
        </a:p>
      </dgm:t>
    </dgm:pt>
    <dgm:pt modelId="{985ABAEB-3EEC-4065-8463-077E0DA23188}">
      <dgm:prSet/>
      <dgm:spPr/>
      <dgm:t>
        <a:bodyPr/>
        <a:lstStyle/>
        <a:p>
          <a:r>
            <a:rPr lang="vi-VN" b="1"/>
            <a:t>Focus: Mekong issue</a:t>
          </a:r>
          <a:endParaRPr lang="en-US"/>
        </a:p>
      </dgm:t>
    </dgm:pt>
    <dgm:pt modelId="{EABF1EF2-0058-4EA7-B1DA-F7F7F12F29F1}" type="parTrans" cxnId="{5B093163-FEC8-4E48-A4E8-177E4E28D84E}">
      <dgm:prSet/>
      <dgm:spPr/>
      <dgm:t>
        <a:bodyPr/>
        <a:lstStyle/>
        <a:p>
          <a:endParaRPr lang="en-US"/>
        </a:p>
      </dgm:t>
    </dgm:pt>
    <dgm:pt modelId="{3A6DC96D-F5FC-4F35-A7A9-5359D1489223}" type="sibTrans" cxnId="{5B093163-FEC8-4E48-A4E8-177E4E28D84E}">
      <dgm:prSet/>
      <dgm:spPr/>
      <dgm:t>
        <a:bodyPr/>
        <a:lstStyle/>
        <a:p>
          <a:endParaRPr lang="en-US"/>
        </a:p>
      </dgm:t>
    </dgm:pt>
    <dgm:pt modelId="{54C3FE15-046E-4901-82A6-3E77E3B7C7D6}" type="pres">
      <dgm:prSet presAssocID="{997660CA-7741-4C7F-983E-156BE4D02915}" presName="vert0" presStyleCnt="0">
        <dgm:presLayoutVars>
          <dgm:dir/>
          <dgm:animOne val="branch"/>
          <dgm:animLvl val="lvl"/>
        </dgm:presLayoutVars>
      </dgm:prSet>
      <dgm:spPr/>
    </dgm:pt>
    <dgm:pt modelId="{3F3D815A-34B6-41D2-9AE1-6257ADC10A4E}" type="pres">
      <dgm:prSet presAssocID="{27FC4AE9-9757-406D-96E7-26E2094A960B}" presName="thickLine" presStyleLbl="alignNode1" presStyleIdx="0" presStyleCnt="2"/>
      <dgm:spPr/>
    </dgm:pt>
    <dgm:pt modelId="{7CABF369-EB18-4A97-A851-20648D2AF586}" type="pres">
      <dgm:prSet presAssocID="{27FC4AE9-9757-406D-96E7-26E2094A960B}" presName="horz1" presStyleCnt="0"/>
      <dgm:spPr/>
    </dgm:pt>
    <dgm:pt modelId="{D2AA4146-3FCF-4BA4-95CF-A2EDC580619B}" type="pres">
      <dgm:prSet presAssocID="{27FC4AE9-9757-406D-96E7-26E2094A960B}" presName="tx1" presStyleLbl="revTx" presStyleIdx="0" presStyleCnt="2"/>
      <dgm:spPr/>
    </dgm:pt>
    <dgm:pt modelId="{F2385DC9-ED01-4B65-8E7C-38DA4F4F3F6C}" type="pres">
      <dgm:prSet presAssocID="{27FC4AE9-9757-406D-96E7-26E2094A960B}" presName="vert1" presStyleCnt="0"/>
      <dgm:spPr/>
    </dgm:pt>
    <dgm:pt modelId="{C5BBA962-FBB0-40AF-9BD8-A778321A4E27}" type="pres">
      <dgm:prSet presAssocID="{985ABAEB-3EEC-4065-8463-077E0DA23188}" presName="thickLine" presStyleLbl="alignNode1" presStyleIdx="1" presStyleCnt="2"/>
      <dgm:spPr/>
    </dgm:pt>
    <dgm:pt modelId="{59ECBEB1-3046-48ED-A385-216281184FB3}" type="pres">
      <dgm:prSet presAssocID="{985ABAEB-3EEC-4065-8463-077E0DA23188}" presName="horz1" presStyleCnt="0"/>
      <dgm:spPr/>
    </dgm:pt>
    <dgm:pt modelId="{5D4CDBF1-7481-42A1-BF3D-60B4EEE3A060}" type="pres">
      <dgm:prSet presAssocID="{985ABAEB-3EEC-4065-8463-077E0DA23188}" presName="tx1" presStyleLbl="revTx" presStyleIdx="1" presStyleCnt="2"/>
      <dgm:spPr/>
    </dgm:pt>
    <dgm:pt modelId="{82546597-4F04-46EA-AF88-C50F832812A4}" type="pres">
      <dgm:prSet presAssocID="{985ABAEB-3EEC-4065-8463-077E0DA23188}" presName="vert1" presStyleCnt="0"/>
      <dgm:spPr/>
    </dgm:pt>
  </dgm:ptLst>
  <dgm:cxnLst>
    <dgm:cxn modelId="{73B93203-6CF1-49AF-B81C-749E1F020CC0}" srcId="{997660CA-7741-4C7F-983E-156BE4D02915}" destId="{27FC4AE9-9757-406D-96E7-26E2094A960B}" srcOrd="0" destOrd="0" parTransId="{877EA351-C05F-4B9A-8E24-87DD2EADBBA6}" sibTransId="{D0787DB1-1E4F-4A8B-A56D-454A5891DB24}"/>
    <dgm:cxn modelId="{5B093163-FEC8-4E48-A4E8-177E4E28D84E}" srcId="{997660CA-7741-4C7F-983E-156BE4D02915}" destId="{985ABAEB-3EEC-4065-8463-077E0DA23188}" srcOrd="1" destOrd="0" parTransId="{EABF1EF2-0058-4EA7-B1DA-F7F7F12F29F1}" sibTransId="{3A6DC96D-F5FC-4F35-A7A9-5359D1489223}"/>
    <dgm:cxn modelId="{84716272-17BA-4719-87C4-B792C81028B6}" type="presOf" srcId="{985ABAEB-3EEC-4065-8463-077E0DA23188}" destId="{5D4CDBF1-7481-42A1-BF3D-60B4EEE3A060}" srcOrd="0" destOrd="0" presId="urn:microsoft.com/office/officeart/2008/layout/LinedList"/>
    <dgm:cxn modelId="{AB7910B7-D630-4A99-9D82-17DF3D0880C8}" type="presOf" srcId="{997660CA-7741-4C7F-983E-156BE4D02915}" destId="{54C3FE15-046E-4901-82A6-3E77E3B7C7D6}" srcOrd="0" destOrd="0" presId="urn:microsoft.com/office/officeart/2008/layout/LinedList"/>
    <dgm:cxn modelId="{0608A1C1-B8E8-47F2-908A-DD60A78F1D53}" type="presOf" srcId="{27FC4AE9-9757-406D-96E7-26E2094A960B}" destId="{D2AA4146-3FCF-4BA4-95CF-A2EDC580619B}" srcOrd="0" destOrd="0" presId="urn:microsoft.com/office/officeart/2008/layout/LinedList"/>
    <dgm:cxn modelId="{E79F30DD-1ED1-4DBC-8268-833C20F56558}" type="presParOf" srcId="{54C3FE15-046E-4901-82A6-3E77E3B7C7D6}" destId="{3F3D815A-34B6-41D2-9AE1-6257ADC10A4E}" srcOrd="0" destOrd="0" presId="urn:microsoft.com/office/officeart/2008/layout/LinedList"/>
    <dgm:cxn modelId="{0B1ECA8A-4461-4964-BB15-037E648AE905}" type="presParOf" srcId="{54C3FE15-046E-4901-82A6-3E77E3B7C7D6}" destId="{7CABF369-EB18-4A97-A851-20648D2AF586}" srcOrd="1" destOrd="0" presId="urn:microsoft.com/office/officeart/2008/layout/LinedList"/>
    <dgm:cxn modelId="{087DAFDB-B023-4AEB-8C48-7DEF9C712AA0}" type="presParOf" srcId="{7CABF369-EB18-4A97-A851-20648D2AF586}" destId="{D2AA4146-3FCF-4BA4-95CF-A2EDC580619B}" srcOrd="0" destOrd="0" presId="urn:microsoft.com/office/officeart/2008/layout/LinedList"/>
    <dgm:cxn modelId="{C7F7232C-4360-45DD-B411-9281B169D511}" type="presParOf" srcId="{7CABF369-EB18-4A97-A851-20648D2AF586}" destId="{F2385DC9-ED01-4B65-8E7C-38DA4F4F3F6C}" srcOrd="1" destOrd="0" presId="urn:microsoft.com/office/officeart/2008/layout/LinedList"/>
    <dgm:cxn modelId="{863D4325-1B34-46B6-8160-BF219B72A519}" type="presParOf" srcId="{54C3FE15-046E-4901-82A6-3E77E3B7C7D6}" destId="{C5BBA962-FBB0-40AF-9BD8-A778321A4E27}" srcOrd="2" destOrd="0" presId="urn:microsoft.com/office/officeart/2008/layout/LinedList"/>
    <dgm:cxn modelId="{434BA46F-60B0-42E8-91EE-E5E96E481252}" type="presParOf" srcId="{54C3FE15-046E-4901-82A6-3E77E3B7C7D6}" destId="{59ECBEB1-3046-48ED-A385-216281184FB3}" srcOrd="3" destOrd="0" presId="urn:microsoft.com/office/officeart/2008/layout/LinedList"/>
    <dgm:cxn modelId="{F8AE0744-A2DF-4C49-91ED-4FEF9846EE4D}" type="presParOf" srcId="{59ECBEB1-3046-48ED-A385-216281184FB3}" destId="{5D4CDBF1-7481-42A1-BF3D-60B4EEE3A060}" srcOrd="0" destOrd="0" presId="urn:microsoft.com/office/officeart/2008/layout/LinedList"/>
    <dgm:cxn modelId="{D0AD83E9-99B8-4590-8C19-1BBD2B55D600}" type="presParOf" srcId="{59ECBEB1-3046-48ED-A385-216281184FB3}" destId="{82546597-4F04-46EA-AF88-C50F832812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DBD41B-AB63-46B1-967F-6C359B1A283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9DC0920-66ED-43CA-88F2-8C8031E016C1}">
      <dgm:prSet/>
      <dgm:spPr/>
      <dgm:t>
        <a:bodyPr/>
        <a:lstStyle/>
        <a:p>
          <a:r>
            <a:rPr lang="vi-VN"/>
            <a:t>What should be done? </a:t>
          </a:r>
          <a:endParaRPr lang="en-US"/>
        </a:p>
      </dgm:t>
    </dgm:pt>
    <dgm:pt modelId="{4FD0A3CE-E52C-4E61-A908-11094D1E9CE0}" type="parTrans" cxnId="{0DCC88DA-5154-4E22-8568-5D0D92319A11}">
      <dgm:prSet/>
      <dgm:spPr/>
      <dgm:t>
        <a:bodyPr/>
        <a:lstStyle/>
        <a:p>
          <a:endParaRPr lang="en-US"/>
        </a:p>
      </dgm:t>
    </dgm:pt>
    <dgm:pt modelId="{177D817C-81EC-4297-9825-B65FE3D9B978}" type="sibTrans" cxnId="{0DCC88DA-5154-4E22-8568-5D0D92319A11}">
      <dgm:prSet/>
      <dgm:spPr/>
      <dgm:t>
        <a:bodyPr/>
        <a:lstStyle/>
        <a:p>
          <a:endParaRPr lang="en-US"/>
        </a:p>
      </dgm:t>
    </dgm:pt>
    <dgm:pt modelId="{6045FAFB-27BF-491F-A34C-F4AB3BD9A4ED}">
      <dgm:prSet/>
      <dgm:spPr/>
      <dgm:t>
        <a:bodyPr/>
        <a:lstStyle/>
        <a:p>
          <a:r>
            <a:rPr lang="vi-VN"/>
            <a:t>1. National level</a:t>
          </a:r>
          <a:endParaRPr lang="en-US"/>
        </a:p>
      </dgm:t>
    </dgm:pt>
    <dgm:pt modelId="{63849CE1-E034-438F-86CA-21F2528D9C69}" type="parTrans" cxnId="{63765A85-8746-424C-8313-1F8294BC481F}">
      <dgm:prSet/>
      <dgm:spPr/>
      <dgm:t>
        <a:bodyPr/>
        <a:lstStyle/>
        <a:p>
          <a:endParaRPr lang="en-US"/>
        </a:p>
      </dgm:t>
    </dgm:pt>
    <dgm:pt modelId="{EA8F68AB-89F3-46FC-99E1-EB2820F7D0BF}" type="sibTrans" cxnId="{63765A85-8746-424C-8313-1F8294BC481F}">
      <dgm:prSet/>
      <dgm:spPr/>
      <dgm:t>
        <a:bodyPr/>
        <a:lstStyle/>
        <a:p>
          <a:endParaRPr lang="en-US"/>
        </a:p>
      </dgm:t>
    </dgm:pt>
    <dgm:pt modelId="{85041DF8-B890-4959-B339-F18DC2B541FF}">
      <dgm:prSet/>
      <dgm:spPr/>
      <dgm:t>
        <a:bodyPr/>
        <a:lstStyle/>
        <a:p>
          <a:r>
            <a:rPr lang="vi-VN"/>
            <a:t>2. Regional level</a:t>
          </a:r>
          <a:endParaRPr lang="en-US"/>
        </a:p>
      </dgm:t>
    </dgm:pt>
    <dgm:pt modelId="{A8C5109A-3380-4F69-B8F1-B05011CA000B}" type="parTrans" cxnId="{DF2FA87E-95F6-496A-AEEE-A4484016BC59}">
      <dgm:prSet/>
      <dgm:spPr/>
      <dgm:t>
        <a:bodyPr/>
        <a:lstStyle/>
        <a:p>
          <a:endParaRPr lang="en-US"/>
        </a:p>
      </dgm:t>
    </dgm:pt>
    <dgm:pt modelId="{C1D0E623-4B61-4EB1-B94D-1EC9245C86B9}" type="sibTrans" cxnId="{DF2FA87E-95F6-496A-AEEE-A4484016BC59}">
      <dgm:prSet/>
      <dgm:spPr/>
      <dgm:t>
        <a:bodyPr/>
        <a:lstStyle/>
        <a:p>
          <a:endParaRPr lang="en-US"/>
        </a:p>
      </dgm:t>
    </dgm:pt>
    <dgm:pt modelId="{4CC8898B-E11B-4A03-A0FE-6C1BA0F94CFF}">
      <dgm:prSet/>
      <dgm:spPr/>
      <dgm:t>
        <a:bodyPr/>
        <a:lstStyle/>
        <a:p>
          <a:r>
            <a:rPr lang="vi-VN"/>
            <a:t>3. Inter-regional level</a:t>
          </a:r>
          <a:endParaRPr lang="en-US"/>
        </a:p>
      </dgm:t>
    </dgm:pt>
    <dgm:pt modelId="{807278CD-0163-4A7A-8C1F-326187B5DD07}" type="parTrans" cxnId="{9372634B-B57A-4432-8B2F-C7708FDDDDB6}">
      <dgm:prSet/>
      <dgm:spPr/>
      <dgm:t>
        <a:bodyPr/>
        <a:lstStyle/>
        <a:p>
          <a:endParaRPr lang="en-US"/>
        </a:p>
      </dgm:t>
    </dgm:pt>
    <dgm:pt modelId="{FBA91A25-F910-4D33-A6A2-47E04F9ED247}" type="sibTrans" cxnId="{9372634B-B57A-4432-8B2F-C7708FDDDDB6}">
      <dgm:prSet/>
      <dgm:spPr/>
      <dgm:t>
        <a:bodyPr/>
        <a:lstStyle/>
        <a:p>
          <a:endParaRPr lang="en-US"/>
        </a:p>
      </dgm:t>
    </dgm:pt>
    <dgm:pt modelId="{67EF8A6A-AA46-42AC-81EA-56D40D867FFC}" type="pres">
      <dgm:prSet presAssocID="{7BDBD41B-AB63-46B1-967F-6C359B1A2838}" presName="vert0" presStyleCnt="0">
        <dgm:presLayoutVars>
          <dgm:dir/>
          <dgm:animOne val="branch"/>
          <dgm:animLvl val="lvl"/>
        </dgm:presLayoutVars>
      </dgm:prSet>
      <dgm:spPr/>
    </dgm:pt>
    <dgm:pt modelId="{AF6745FA-B815-4679-9CB6-70461DE35F33}" type="pres">
      <dgm:prSet presAssocID="{69DC0920-66ED-43CA-88F2-8C8031E016C1}" presName="thickLine" presStyleLbl="alignNode1" presStyleIdx="0" presStyleCnt="4"/>
      <dgm:spPr/>
    </dgm:pt>
    <dgm:pt modelId="{DFBCBC60-E175-44F3-9D1F-D2BEEE7E4D41}" type="pres">
      <dgm:prSet presAssocID="{69DC0920-66ED-43CA-88F2-8C8031E016C1}" presName="horz1" presStyleCnt="0"/>
      <dgm:spPr/>
    </dgm:pt>
    <dgm:pt modelId="{23DF2D83-E6B3-4F51-B2E1-5934B5D0BC07}" type="pres">
      <dgm:prSet presAssocID="{69DC0920-66ED-43CA-88F2-8C8031E016C1}" presName="tx1" presStyleLbl="revTx" presStyleIdx="0" presStyleCnt="4"/>
      <dgm:spPr/>
    </dgm:pt>
    <dgm:pt modelId="{EA196362-F61D-4955-BEEF-276D2DB6AC33}" type="pres">
      <dgm:prSet presAssocID="{69DC0920-66ED-43CA-88F2-8C8031E016C1}" presName="vert1" presStyleCnt="0"/>
      <dgm:spPr/>
    </dgm:pt>
    <dgm:pt modelId="{5F612E7B-3F65-4A02-9AFD-CA9CFAD9817B}" type="pres">
      <dgm:prSet presAssocID="{6045FAFB-27BF-491F-A34C-F4AB3BD9A4ED}" presName="thickLine" presStyleLbl="alignNode1" presStyleIdx="1" presStyleCnt="4"/>
      <dgm:spPr/>
    </dgm:pt>
    <dgm:pt modelId="{E91DA5B5-5491-4BCD-AA8C-905C6B857D89}" type="pres">
      <dgm:prSet presAssocID="{6045FAFB-27BF-491F-A34C-F4AB3BD9A4ED}" presName="horz1" presStyleCnt="0"/>
      <dgm:spPr/>
    </dgm:pt>
    <dgm:pt modelId="{03B5B4CC-7507-4C95-A64D-443EA8106D33}" type="pres">
      <dgm:prSet presAssocID="{6045FAFB-27BF-491F-A34C-F4AB3BD9A4ED}" presName="tx1" presStyleLbl="revTx" presStyleIdx="1" presStyleCnt="4"/>
      <dgm:spPr/>
    </dgm:pt>
    <dgm:pt modelId="{BC59D607-F6AC-4452-BBA6-D736487043F7}" type="pres">
      <dgm:prSet presAssocID="{6045FAFB-27BF-491F-A34C-F4AB3BD9A4ED}" presName="vert1" presStyleCnt="0"/>
      <dgm:spPr/>
    </dgm:pt>
    <dgm:pt modelId="{729DBD49-C996-4982-BE1A-7FDB7E57F036}" type="pres">
      <dgm:prSet presAssocID="{85041DF8-B890-4959-B339-F18DC2B541FF}" presName="thickLine" presStyleLbl="alignNode1" presStyleIdx="2" presStyleCnt="4"/>
      <dgm:spPr/>
    </dgm:pt>
    <dgm:pt modelId="{CDBFB94C-653D-4509-98C4-F299DFDB8E50}" type="pres">
      <dgm:prSet presAssocID="{85041DF8-B890-4959-B339-F18DC2B541FF}" presName="horz1" presStyleCnt="0"/>
      <dgm:spPr/>
    </dgm:pt>
    <dgm:pt modelId="{1C440058-5CAE-4820-98F3-A6DB8028DA44}" type="pres">
      <dgm:prSet presAssocID="{85041DF8-B890-4959-B339-F18DC2B541FF}" presName="tx1" presStyleLbl="revTx" presStyleIdx="2" presStyleCnt="4"/>
      <dgm:spPr/>
    </dgm:pt>
    <dgm:pt modelId="{E6BCBB1D-6F50-48C0-A236-287D08EAAA2F}" type="pres">
      <dgm:prSet presAssocID="{85041DF8-B890-4959-B339-F18DC2B541FF}" presName="vert1" presStyleCnt="0"/>
      <dgm:spPr/>
    </dgm:pt>
    <dgm:pt modelId="{49730C12-5C90-47A1-9F8F-C8BF145F487B}" type="pres">
      <dgm:prSet presAssocID="{4CC8898B-E11B-4A03-A0FE-6C1BA0F94CFF}" presName="thickLine" presStyleLbl="alignNode1" presStyleIdx="3" presStyleCnt="4"/>
      <dgm:spPr/>
    </dgm:pt>
    <dgm:pt modelId="{AFBE083E-B466-42F7-908B-65A24C9A9758}" type="pres">
      <dgm:prSet presAssocID="{4CC8898B-E11B-4A03-A0FE-6C1BA0F94CFF}" presName="horz1" presStyleCnt="0"/>
      <dgm:spPr/>
    </dgm:pt>
    <dgm:pt modelId="{327C0CED-F762-4D73-9C29-685760F139D7}" type="pres">
      <dgm:prSet presAssocID="{4CC8898B-E11B-4A03-A0FE-6C1BA0F94CFF}" presName="tx1" presStyleLbl="revTx" presStyleIdx="3" presStyleCnt="4"/>
      <dgm:spPr/>
    </dgm:pt>
    <dgm:pt modelId="{4DC8B678-8A38-4565-AC2C-BD05E54814C3}" type="pres">
      <dgm:prSet presAssocID="{4CC8898B-E11B-4A03-A0FE-6C1BA0F94CFF}" presName="vert1" presStyleCnt="0"/>
      <dgm:spPr/>
    </dgm:pt>
  </dgm:ptLst>
  <dgm:cxnLst>
    <dgm:cxn modelId="{D31BB503-7079-4F97-8061-97010EA8195E}" type="presOf" srcId="{6045FAFB-27BF-491F-A34C-F4AB3BD9A4ED}" destId="{03B5B4CC-7507-4C95-A64D-443EA8106D33}" srcOrd="0" destOrd="0" presId="urn:microsoft.com/office/officeart/2008/layout/LinedList"/>
    <dgm:cxn modelId="{33F10D6B-8693-4B62-9772-3BCCFCC4B45E}" type="presOf" srcId="{69DC0920-66ED-43CA-88F2-8C8031E016C1}" destId="{23DF2D83-E6B3-4F51-B2E1-5934B5D0BC07}" srcOrd="0" destOrd="0" presId="urn:microsoft.com/office/officeart/2008/layout/LinedList"/>
    <dgm:cxn modelId="{9372634B-B57A-4432-8B2F-C7708FDDDDB6}" srcId="{7BDBD41B-AB63-46B1-967F-6C359B1A2838}" destId="{4CC8898B-E11B-4A03-A0FE-6C1BA0F94CFF}" srcOrd="3" destOrd="0" parTransId="{807278CD-0163-4A7A-8C1F-326187B5DD07}" sibTransId="{FBA91A25-F910-4D33-A6A2-47E04F9ED247}"/>
    <dgm:cxn modelId="{DF2FA87E-95F6-496A-AEEE-A4484016BC59}" srcId="{7BDBD41B-AB63-46B1-967F-6C359B1A2838}" destId="{85041DF8-B890-4959-B339-F18DC2B541FF}" srcOrd="2" destOrd="0" parTransId="{A8C5109A-3380-4F69-B8F1-B05011CA000B}" sibTransId="{C1D0E623-4B61-4EB1-B94D-1EC9245C86B9}"/>
    <dgm:cxn modelId="{63765A85-8746-424C-8313-1F8294BC481F}" srcId="{7BDBD41B-AB63-46B1-967F-6C359B1A2838}" destId="{6045FAFB-27BF-491F-A34C-F4AB3BD9A4ED}" srcOrd="1" destOrd="0" parTransId="{63849CE1-E034-438F-86CA-21F2528D9C69}" sibTransId="{EA8F68AB-89F3-46FC-99E1-EB2820F7D0BF}"/>
    <dgm:cxn modelId="{DEDDF08B-2C6E-4EF1-A47C-F84D1FEF1A7D}" type="presOf" srcId="{7BDBD41B-AB63-46B1-967F-6C359B1A2838}" destId="{67EF8A6A-AA46-42AC-81EA-56D40D867FFC}" srcOrd="0" destOrd="0" presId="urn:microsoft.com/office/officeart/2008/layout/LinedList"/>
    <dgm:cxn modelId="{530775B1-3B26-417C-AEBF-989CC68C859D}" type="presOf" srcId="{4CC8898B-E11B-4A03-A0FE-6C1BA0F94CFF}" destId="{327C0CED-F762-4D73-9C29-685760F139D7}" srcOrd="0" destOrd="0" presId="urn:microsoft.com/office/officeart/2008/layout/LinedList"/>
    <dgm:cxn modelId="{0DCC88DA-5154-4E22-8568-5D0D92319A11}" srcId="{7BDBD41B-AB63-46B1-967F-6C359B1A2838}" destId="{69DC0920-66ED-43CA-88F2-8C8031E016C1}" srcOrd="0" destOrd="0" parTransId="{4FD0A3CE-E52C-4E61-A908-11094D1E9CE0}" sibTransId="{177D817C-81EC-4297-9825-B65FE3D9B978}"/>
    <dgm:cxn modelId="{283854F6-132E-4800-B8E8-F565CD04556A}" type="presOf" srcId="{85041DF8-B890-4959-B339-F18DC2B541FF}" destId="{1C440058-5CAE-4820-98F3-A6DB8028DA44}" srcOrd="0" destOrd="0" presId="urn:microsoft.com/office/officeart/2008/layout/LinedList"/>
    <dgm:cxn modelId="{C9AF43B0-D482-46D0-A80F-92BD05EF2C87}" type="presParOf" srcId="{67EF8A6A-AA46-42AC-81EA-56D40D867FFC}" destId="{AF6745FA-B815-4679-9CB6-70461DE35F33}" srcOrd="0" destOrd="0" presId="urn:microsoft.com/office/officeart/2008/layout/LinedList"/>
    <dgm:cxn modelId="{01787F18-DDEF-4077-B118-A9C2BF9D2B24}" type="presParOf" srcId="{67EF8A6A-AA46-42AC-81EA-56D40D867FFC}" destId="{DFBCBC60-E175-44F3-9D1F-D2BEEE7E4D41}" srcOrd="1" destOrd="0" presId="urn:microsoft.com/office/officeart/2008/layout/LinedList"/>
    <dgm:cxn modelId="{70CF172E-AB8F-4A7A-BB2F-1A0BF4272438}" type="presParOf" srcId="{DFBCBC60-E175-44F3-9D1F-D2BEEE7E4D41}" destId="{23DF2D83-E6B3-4F51-B2E1-5934B5D0BC07}" srcOrd="0" destOrd="0" presId="urn:microsoft.com/office/officeart/2008/layout/LinedList"/>
    <dgm:cxn modelId="{1ACB8486-AC15-4ADE-AF5D-47AD258DEBF3}" type="presParOf" srcId="{DFBCBC60-E175-44F3-9D1F-D2BEEE7E4D41}" destId="{EA196362-F61D-4955-BEEF-276D2DB6AC33}" srcOrd="1" destOrd="0" presId="urn:microsoft.com/office/officeart/2008/layout/LinedList"/>
    <dgm:cxn modelId="{F7B1CAED-CC26-4A62-BC95-48F83D34D33C}" type="presParOf" srcId="{67EF8A6A-AA46-42AC-81EA-56D40D867FFC}" destId="{5F612E7B-3F65-4A02-9AFD-CA9CFAD9817B}" srcOrd="2" destOrd="0" presId="urn:microsoft.com/office/officeart/2008/layout/LinedList"/>
    <dgm:cxn modelId="{C14B6BD2-43C3-4D6C-90C7-7B71F787903E}" type="presParOf" srcId="{67EF8A6A-AA46-42AC-81EA-56D40D867FFC}" destId="{E91DA5B5-5491-4BCD-AA8C-905C6B857D89}" srcOrd="3" destOrd="0" presId="urn:microsoft.com/office/officeart/2008/layout/LinedList"/>
    <dgm:cxn modelId="{5BCFFF9E-D6DE-4B6E-BA24-BBD85FBFA7BD}" type="presParOf" srcId="{E91DA5B5-5491-4BCD-AA8C-905C6B857D89}" destId="{03B5B4CC-7507-4C95-A64D-443EA8106D33}" srcOrd="0" destOrd="0" presId="urn:microsoft.com/office/officeart/2008/layout/LinedList"/>
    <dgm:cxn modelId="{B0DB69E3-FC34-411A-840C-0711CB4CE5A8}" type="presParOf" srcId="{E91DA5B5-5491-4BCD-AA8C-905C6B857D89}" destId="{BC59D607-F6AC-4452-BBA6-D736487043F7}" srcOrd="1" destOrd="0" presId="urn:microsoft.com/office/officeart/2008/layout/LinedList"/>
    <dgm:cxn modelId="{FBA7DA6C-338B-4220-9D2E-92359B9F74C4}" type="presParOf" srcId="{67EF8A6A-AA46-42AC-81EA-56D40D867FFC}" destId="{729DBD49-C996-4982-BE1A-7FDB7E57F036}" srcOrd="4" destOrd="0" presId="urn:microsoft.com/office/officeart/2008/layout/LinedList"/>
    <dgm:cxn modelId="{CECCB542-86F2-4BF5-9E40-DC81BD1EE56B}" type="presParOf" srcId="{67EF8A6A-AA46-42AC-81EA-56D40D867FFC}" destId="{CDBFB94C-653D-4509-98C4-F299DFDB8E50}" srcOrd="5" destOrd="0" presId="urn:microsoft.com/office/officeart/2008/layout/LinedList"/>
    <dgm:cxn modelId="{7F2FDC44-4F58-4478-9C70-2DFAAB0F77A0}" type="presParOf" srcId="{CDBFB94C-653D-4509-98C4-F299DFDB8E50}" destId="{1C440058-5CAE-4820-98F3-A6DB8028DA44}" srcOrd="0" destOrd="0" presId="urn:microsoft.com/office/officeart/2008/layout/LinedList"/>
    <dgm:cxn modelId="{6BC4F24C-8C44-4D51-B668-756148B70EC6}" type="presParOf" srcId="{CDBFB94C-653D-4509-98C4-F299DFDB8E50}" destId="{E6BCBB1D-6F50-48C0-A236-287D08EAAA2F}" srcOrd="1" destOrd="0" presId="urn:microsoft.com/office/officeart/2008/layout/LinedList"/>
    <dgm:cxn modelId="{677309D9-F21D-4DE3-BCB1-890E865BDDB1}" type="presParOf" srcId="{67EF8A6A-AA46-42AC-81EA-56D40D867FFC}" destId="{49730C12-5C90-47A1-9F8F-C8BF145F487B}" srcOrd="6" destOrd="0" presId="urn:microsoft.com/office/officeart/2008/layout/LinedList"/>
    <dgm:cxn modelId="{CA5F377B-B019-47EE-B976-8DFDC4DE4061}" type="presParOf" srcId="{67EF8A6A-AA46-42AC-81EA-56D40D867FFC}" destId="{AFBE083E-B466-42F7-908B-65A24C9A9758}" srcOrd="7" destOrd="0" presId="urn:microsoft.com/office/officeart/2008/layout/LinedList"/>
    <dgm:cxn modelId="{F65322F3-341C-47CF-B913-E955BCF53A76}" type="presParOf" srcId="{AFBE083E-B466-42F7-908B-65A24C9A9758}" destId="{327C0CED-F762-4D73-9C29-685760F139D7}" srcOrd="0" destOrd="0" presId="urn:microsoft.com/office/officeart/2008/layout/LinedList"/>
    <dgm:cxn modelId="{A148A21E-1815-4EAC-83AC-396EE3A6C19D}" type="presParOf" srcId="{AFBE083E-B466-42F7-908B-65A24C9A9758}" destId="{4DC8B678-8A38-4565-AC2C-BD05E54814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DBD41B-AB63-46B1-967F-6C359B1A283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DC0920-66ED-43CA-88F2-8C8031E016C1}">
      <dgm:prSet/>
      <dgm:spPr/>
      <dgm:t>
        <a:bodyPr/>
        <a:lstStyle/>
        <a:p>
          <a:r>
            <a:rPr lang="vi-VN" dirty="0" err="1"/>
            <a:t>What</a:t>
          </a:r>
          <a:r>
            <a:rPr lang="vi-VN" dirty="0"/>
            <a:t> </a:t>
          </a:r>
          <a:r>
            <a:rPr lang="vi-VN" dirty="0" err="1"/>
            <a:t>should</a:t>
          </a:r>
          <a:r>
            <a:rPr lang="vi-VN" dirty="0"/>
            <a:t> be </a:t>
          </a:r>
          <a:r>
            <a:rPr lang="vi-VN" dirty="0" err="1"/>
            <a:t>done</a:t>
          </a:r>
          <a:r>
            <a:rPr lang="vi-VN" dirty="0"/>
            <a:t>? </a:t>
          </a:r>
          <a:endParaRPr lang="en-US" dirty="0"/>
        </a:p>
      </dgm:t>
    </dgm:pt>
    <dgm:pt modelId="{4FD0A3CE-E52C-4E61-A908-11094D1E9CE0}" type="parTrans" cxnId="{0DCC88DA-5154-4E22-8568-5D0D92319A11}">
      <dgm:prSet/>
      <dgm:spPr/>
      <dgm:t>
        <a:bodyPr/>
        <a:lstStyle/>
        <a:p>
          <a:endParaRPr lang="en-US"/>
        </a:p>
      </dgm:t>
    </dgm:pt>
    <dgm:pt modelId="{177D817C-81EC-4297-9825-B65FE3D9B978}" type="sibTrans" cxnId="{0DCC88DA-5154-4E22-8568-5D0D92319A11}">
      <dgm:prSet/>
      <dgm:spPr/>
      <dgm:t>
        <a:bodyPr/>
        <a:lstStyle/>
        <a:p>
          <a:endParaRPr lang="en-US"/>
        </a:p>
      </dgm:t>
    </dgm:pt>
    <dgm:pt modelId="{6045FAFB-27BF-491F-A34C-F4AB3BD9A4ED}">
      <dgm:prSet/>
      <dgm:spPr/>
      <dgm:t>
        <a:bodyPr/>
        <a:lstStyle/>
        <a:p>
          <a:pPr rtl="0"/>
          <a:r>
            <a:rPr lang="vi-VN" dirty="0"/>
            <a:t>1. </a:t>
          </a:r>
          <a:r>
            <a:rPr lang="vi-VN" dirty="0" err="1"/>
            <a:t>Foster</a:t>
          </a:r>
          <a:r>
            <a:rPr lang="vi-VN" dirty="0"/>
            <a:t> </a:t>
          </a:r>
          <a:r>
            <a:rPr lang="vi-VN" dirty="0" err="1"/>
            <a:t>constructive</a:t>
          </a:r>
          <a:r>
            <a:rPr lang="vi-VN" dirty="0"/>
            <a:t> </a:t>
          </a:r>
          <a:r>
            <a:rPr lang="vi-VN" dirty="0" err="1"/>
            <a:t>dialogues</a:t>
          </a:r>
          <a:r>
            <a:rPr lang="vi-VN" dirty="0"/>
            <a:t> </a:t>
          </a:r>
          <a:r>
            <a:rPr lang="vi-VN" dirty="0" err="1"/>
            <a:t>between</a:t>
          </a:r>
          <a:r>
            <a:rPr lang="vi-VN" dirty="0"/>
            <a:t> </a:t>
          </a:r>
          <a:r>
            <a:rPr lang="vi-VN" dirty="0" err="1"/>
            <a:t>people's</a:t>
          </a:r>
          <a:r>
            <a:rPr lang="vi-VN" dirty="0"/>
            <a:t> </a:t>
          </a:r>
          <a:r>
            <a:rPr lang="vi-VN" dirty="0" err="1"/>
            <a:t>organizations</a:t>
          </a:r>
          <a:r>
            <a:rPr lang="vi-VN" dirty="0"/>
            <a:t> </a:t>
          </a:r>
          <a:r>
            <a:rPr lang="vi-VN" dirty="0" err="1"/>
            <a:t>and</a:t>
          </a:r>
          <a:r>
            <a:rPr lang="vi-VN" dirty="0"/>
            <a:t> </a:t>
          </a:r>
          <a:r>
            <a:rPr lang="vi-VN" dirty="0" err="1"/>
            <a:t>state</a:t>
          </a:r>
          <a:r>
            <a:rPr lang="vi-VN" dirty="0"/>
            <a:t> </a:t>
          </a:r>
          <a:r>
            <a:rPr lang="vi-VN" dirty="0" err="1"/>
            <a:t>agencies</a:t>
          </a:r>
          <a:r>
            <a:rPr lang="vi-VN" dirty="0"/>
            <a:t> in </a:t>
          </a:r>
          <a:r>
            <a:rPr lang="vi-VN" dirty="0" err="1"/>
            <a:t>policy</a:t>
          </a:r>
          <a:r>
            <a:rPr lang="vi-VN" dirty="0"/>
            <a:t> making</a:t>
          </a:r>
        </a:p>
      </dgm:t>
    </dgm:pt>
    <dgm:pt modelId="{63849CE1-E034-438F-86CA-21F2528D9C69}" type="parTrans" cxnId="{63765A85-8746-424C-8313-1F8294BC481F}">
      <dgm:prSet/>
      <dgm:spPr/>
      <dgm:t>
        <a:bodyPr/>
        <a:lstStyle/>
        <a:p>
          <a:endParaRPr lang="en-US"/>
        </a:p>
      </dgm:t>
    </dgm:pt>
    <dgm:pt modelId="{EA8F68AB-89F3-46FC-99E1-EB2820F7D0BF}" type="sibTrans" cxnId="{63765A85-8746-424C-8313-1F8294BC481F}">
      <dgm:prSet/>
      <dgm:spPr/>
      <dgm:t>
        <a:bodyPr/>
        <a:lstStyle/>
        <a:p>
          <a:endParaRPr lang="en-US"/>
        </a:p>
      </dgm:t>
    </dgm:pt>
    <dgm:pt modelId="{85041DF8-B890-4959-B339-F18DC2B541FF}">
      <dgm:prSet/>
      <dgm:spPr/>
      <dgm:t>
        <a:bodyPr/>
        <a:lstStyle/>
        <a:p>
          <a:pPr rtl="0"/>
          <a:r>
            <a:rPr lang="vi-VN" dirty="0"/>
            <a:t>2. </a:t>
          </a:r>
          <a:r>
            <a:rPr lang="vi-VN" dirty="0" err="1"/>
            <a:t>Raise</a:t>
          </a:r>
          <a:r>
            <a:rPr lang="vi-VN" dirty="0"/>
            <a:t> </a:t>
          </a:r>
          <a:r>
            <a:rPr lang="vi-VN" dirty="0" err="1"/>
            <a:t>awareness</a:t>
          </a:r>
          <a:r>
            <a:rPr lang="vi-VN" dirty="0"/>
            <a:t> </a:t>
          </a:r>
          <a:r>
            <a:rPr lang="vi-VN" dirty="0" err="1"/>
            <a:t>of</a:t>
          </a:r>
          <a:r>
            <a:rPr lang="vi-VN" dirty="0"/>
            <a:t> </a:t>
          </a:r>
          <a:r>
            <a:rPr lang="vi-VN" dirty="0" err="1"/>
            <a:t>people</a:t>
          </a:r>
          <a:r>
            <a:rPr lang="vi-VN" dirty="0"/>
            <a:t> </a:t>
          </a:r>
          <a:r>
            <a:rPr lang="vi-VN" dirty="0" err="1"/>
            <a:t>of</a:t>
          </a:r>
          <a:r>
            <a:rPr lang="vi-VN" dirty="0"/>
            <a:t> </a:t>
          </a:r>
          <a:r>
            <a:rPr lang="vi-VN" dirty="0" err="1"/>
            <a:t>security</a:t>
          </a:r>
          <a:r>
            <a:rPr lang="vi-VN" dirty="0"/>
            <a:t> </a:t>
          </a:r>
          <a:r>
            <a:rPr lang="vi-VN" dirty="0" err="1"/>
            <a:t>challenges</a:t>
          </a:r>
          <a:r>
            <a:rPr lang="vi-VN" dirty="0"/>
            <a:t> </a:t>
          </a:r>
          <a:r>
            <a:rPr lang="vi-VN" dirty="0" err="1"/>
            <a:t>and</a:t>
          </a:r>
          <a:r>
            <a:rPr lang="vi-VN" dirty="0"/>
            <a:t> the </a:t>
          </a:r>
          <a:r>
            <a:rPr lang="vi-VN" dirty="0" err="1"/>
            <a:t>connection</a:t>
          </a:r>
          <a:r>
            <a:rPr lang="vi-VN" dirty="0"/>
            <a:t> </a:t>
          </a:r>
          <a:r>
            <a:rPr lang="vi-VN" dirty="0" err="1"/>
            <a:t>of</a:t>
          </a:r>
          <a:r>
            <a:rPr lang="vi-VN" dirty="0"/>
            <a:t> </a:t>
          </a:r>
          <a:r>
            <a:rPr lang="vi-VN" dirty="0" err="1"/>
            <a:t>Asian</a:t>
          </a:r>
          <a:r>
            <a:rPr lang="vi-VN" dirty="0"/>
            <a:t> </a:t>
          </a:r>
          <a:r>
            <a:rPr lang="vi-VN" dirty="0" err="1"/>
            <a:t>and</a:t>
          </a:r>
          <a:r>
            <a:rPr lang="vi-VN" dirty="0"/>
            <a:t> </a:t>
          </a:r>
          <a:r>
            <a:rPr lang="vi-VN" dirty="0" err="1"/>
            <a:t>European</a:t>
          </a:r>
          <a:r>
            <a:rPr lang="vi-VN" dirty="0"/>
            <a:t> </a:t>
          </a:r>
          <a:r>
            <a:rPr lang="vi-VN" dirty="0" err="1"/>
            <a:t>security</a:t>
          </a:r>
          <a:r>
            <a:rPr lang="vi-VN" dirty="0"/>
            <a:t> (</a:t>
          </a:r>
          <a:r>
            <a:rPr lang="vi-VN" dirty="0" err="1"/>
            <a:t>undivided</a:t>
          </a:r>
          <a:r>
            <a:rPr lang="vi-VN" dirty="0"/>
            <a:t> </a:t>
          </a:r>
          <a:r>
            <a:rPr lang="vi-VN" dirty="0" err="1"/>
            <a:t>security</a:t>
          </a:r>
          <a:r>
            <a:rPr lang="vi-VN" dirty="0"/>
            <a:t>)</a:t>
          </a:r>
        </a:p>
      </dgm:t>
    </dgm:pt>
    <dgm:pt modelId="{A8C5109A-3380-4F69-B8F1-B05011CA000B}" type="parTrans" cxnId="{DF2FA87E-95F6-496A-AEEE-A4484016BC59}">
      <dgm:prSet/>
      <dgm:spPr/>
      <dgm:t>
        <a:bodyPr/>
        <a:lstStyle/>
        <a:p>
          <a:endParaRPr lang="en-US"/>
        </a:p>
      </dgm:t>
    </dgm:pt>
    <dgm:pt modelId="{C1D0E623-4B61-4EB1-B94D-1EC9245C86B9}" type="sibTrans" cxnId="{DF2FA87E-95F6-496A-AEEE-A4484016BC59}">
      <dgm:prSet/>
      <dgm:spPr/>
      <dgm:t>
        <a:bodyPr/>
        <a:lstStyle/>
        <a:p>
          <a:endParaRPr lang="en-US"/>
        </a:p>
      </dgm:t>
    </dgm:pt>
    <dgm:pt modelId="{4CC8898B-E11B-4A03-A0FE-6C1BA0F94CFF}">
      <dgm:prSet/>
      <dgm:spPr/>
      <dgm:t>
        <a:bodyPr/>
        <a:lstStyle/>
        <a:p>
          <a:pPr rtl="0"/>
          <a:r>
            <a:rPr lang="vi-VN" dirty="0"/>
            <a:t>3. </a:t>
          </a:r>
          <a:r>
            <a:rPr lang="vi-VN" dirty="0" err="1"/>
            <a:t>Enhance</a:t>
          </a:r>
          <a:r>
            <a:rPr lang="vi-VN" dirty="0"/>
            <a:t> </a:t>
          </a:r>
          <a:r>
            <a:rPr lang="vi-VN" dirty="0" err="1"/>
            <a:t>cooperation</a:t>
          </a:r>
          <a:r>
            <a:rPr lang="vi-VN" dirty="0"/>
            <a:t> </a:t>
          </a:r>
          <a:r>
            <a:rPr lang="vi-VN" dirty="0" err="1"/>
            <a:t>between</a:t>
          </a:r>
          <a:r>
            <a:rPr lang="vi-VN" dirty="0"/>
            <a:t> </a:t>
          </a:r>
          <a:r>
            <a:rPr lang="vi-VN" dirty="0" err="1"/>
            <a:t>people's</a:t>
          </a:r>
          <a:r>
            <a:rPr lang="vi-VN" dirty="0"/>
            <a:t> </a:t>
          </a:r>
          <a:r>
            <a:rPr lang="vi-VN" dirty="0" err="1"/>
            <a:t>organizations</a:t>
          </a:r>
          <a:r>
            <a:rPr lang="vi-VN" dirty="0"/>
            <a:t> </a:t>
          </a:r>
          <a:r>
            <a:rPr lang="vi-VN" dirty="0" err="1"/>
            <a:t>and</a:t>
          </a:r>
          <a:r>
            <a:rPr lang="vi-VN" dirty="0"/>
            <a:t> </a:t>
          </a:r>
          <a:r>
            <a:rPr lang="vi-VN" dirty="0" err="1"/>
            <a:t>multilateral</a:t>
          </a:r>
          <a:r>
            <a:rPr lang="vi-VN" dirty="0"/>
            <a:t> </a:t>
          </a:r>
          <a:r>
            <a:rPr lang="vi-VN" dirty="0" err="1"/>
            <a:t>mechanisms</a:t>
          </a:r>
          <a:r>
            <a:rPr lang="vi-VN" dirty="0"/>
            <a:t> in </a:t>
          </a:r>
          <a:r>
            <a:rPr lang="vi-VN" dirty="0" err="1"/>
            <a:t>both</a:t>
          </a:r>
          <a:r>
            <a:rPr lang="vi-VN" dirty="0"/>
            <a:t> regions </a:t>
          </a:r>
        </a:p>
      </dgm:t>
    </dgm:pt>
    <dgm:pt modelId="{807278CD-0163-4A7A-8C1F-326187B5DD07}" type="parTrans" cxnId="{9372634B-B57A-4432-8B2F-C7708FDDDDB6}">
      <dgm:prSet/>
      <dgm:spPr/>
      <dgm:t>
        <a:bodyPr/>
        <a:lstStyle/>
        <a:p>
          <a:endParaRPr lang="en-US"/>
        </a:p>
      </dgm:t>
    </dgm:pt>
    <dgm:pt modelId="{FBA91A25-F910-4D33-A6A2-47E04F9ED247}" type="sibTrans" cxnId="{9372634B-B57A-4432-8B2F-C7708FDDDDB6}">
      <dgm:prSet/>
      <dgm:spPr/>
      <dgm:t>
        <a:bodyPr/>
        <a:lstStyle/>
        <a:p>
          <a:endParaRPr lang="en-US"/>
        </a:p>
      </dgm:t>
    </dgm:pt>
    <dgm:pt modelId="{D3BBA75A-D1B9-43AC-8BDE-FF276E006140}">
      <dgm:prSet phldr="0"/>
      <dgm:spPr/>
      <dgm:t>
        <a:bodyPr/>
        <a:lstStyle/>
        <a:p>
          <a:pPr rtl="0"/>
          <a:r>
            <a:rPr lang="vi-VN" dirty="0"/>
            <a:t>4. </a:t>
          </a:r>
          <a:r>
            <a:rPr lang="vi-VN" dirty="0" err="1"/>
            <a:t>Stronger</a:t>
          </a:r>
          <a:r>
            <a:rPr lang="vi-VN" dirty="0"/>
            <a:t> </a:t>
          </a:r>
          <a:r>
            <a:rPr lang="vi-VN" dirty="0" err="1"/>
            <a:t>call</a:t>
          </a:r>
          <a:r>
            <a:rPr lang="vi-VN" dirty="0"/>
            <a:t> </a:t>
          </a:r>
          <a:r>
            <a:rPr lang="vi-VN" dirty="0" err="1"/>
            <a:t>for</a:t>
          </a:r>
          <a:r>
            <a:rPr lang="vi-VN" dirty="0"/>
            <a:t> </a:t>
          </a:r>
          <a:r>
            <a:rPr lang="vi-VN" dirty="0" err="1"/>
            <a:t>international</a:t>
          </a:r>
          <a:r>
            <a:rPr lang="vi-VN" dirty="0"/>
            <a:t> </a:t>
          </a:r>
          <a:r>
            <a:rPr lang="vi-VN" dirty="0" err="1"/>
            <a:t>law</a:t>
          </a:r>
          <a:r>
            <a:rPr lang="vi-VN" dirty="0"/>
            <a:t> </a:t>
          </a:r>
          <a:r>
            <a:rPr lang="vi-VN" dirty="0" err="1"/>
            <a:t>and</a:t>
          </a:r>
          <a:r>
            <a:rPr lang="vi-VN" dirty="0"/>
            <a:t> </a:t>
          </a:r>
          <a:r>
            <a:rPr lang="vi-VN" dirty="0" err="1"/>
            <a:t>multilateralism</a:t>
          </a:r>
          <a:r>
            <a:rPr lang="vi-VN" dirty="0"/>
            <a:t> </a:t>
          </a:r>
          <a:r>
            <a:rPr lang="vi-VN" dirty="0" err="1"/>
            <a:t>based</a:t>
          </a:r>
          <a:r>
            <a:rPr lang="vi-VN" dirty="0"/>
            <a:t> </a:t>
          </a:r>
          <a:r>
            <a:rPr lang="vi-VN" dirty="0" err="1"/>
            <a:t>on</a:t>
          </a:r>
          <a:r>
            <a:rPr lang="vi-VN" dirty="0"/>
            <a:t> UN Charter</a:t>
          </a:r>
        </a:p>
      </dgm:t>
    </dgm:pt>
    <dgm:pt modelId="{6846D732-CF19-44A6-8A31-B7B9A9F959C9}" type="parTrans" cxnId="{5303B58C-3F1C-4501-A69E-25CC6F5FFBF0}">
      <dgm:prSet/>
      <dgm:spPr/>
    </dgm:pt>
    <dgm:pt modelId="{65431235-BBB5-476C-8506-7AA35E7F0AF3}" type="sibTrans" cxnId="{5303B58C-3F1C-4501-A69E-25CC6F5FFBF0}">
      <dgm:prSet/>
      <dgm:spPr/>
    </dgm:pt>
    <dgm:pt modelId="{67EF8A6A-AA46-42AC-81EA-56D40D867FFC}" type="pres">
      <dgm:prSet presAssocID="{7BDBD41B-AB63-46B1-967F-6C359B1A2838}" presName="vert0" presStyleCnt="0">
        <dgm:presLayoutVars>
          <dgm:dir/>
          <dgm:animOne val="branch"/>
          <dgm:animLvl val="lvl"/>
        </dgm:presLayoutVars>
      </dgm:prSet>
      <dgm:spPr/>
    </dgm:pt>
    <dgm:pt modelId="{AF6745FA-B815-4679-9CB6-70461DE35F33}" type="pres">
      <dgm:prSet presAssocID="{69DC0920-66ED-43CA-88F2-8C8031E016C1}" presName="thickLine" presStyleLbl="alignNode1" presStyleIdx="0" presStyleCnt="5"/>
      <dgm:spPr/>
    </dgm:pt>
    <dgm:pt modelId="{DFBCBC60-E175-44F3-9D1F-D2BEEE7E4D41}" type="pres">
      <dgm:prSet presAssocID="{69DC0920-66ED-43CA-88F2-8C8031E016C1}" presName="horz1" presStyleCnt="0"/>
      <dgm:spPr/>
    </dgm:pt>
    <dgm:pt modelId="{23DF2D83-E6B3-4F51-B2E1-5934B5D0BC07}" type="pres">
      <dgm:prSet presAssocID="{69DC0920-66ED-43CA-88F2-8C8031E016C1}" presName="tx1" presStyleLbl="revTx" presStyleIdx="0" presStyleCnt="5"/>
      <dgm:spPr/>
    </dgm:pt>
    <dgm:pt modelId="{EA196362-F61D-4955-BEEF-276D2DB6AC33}" type="pres">
      <dgm:prSet presAssocID="{69DC0920-66ED-43CA-88F2-8C8031E016C1}" presName="vert1" presStyleCnt="0"/>
      <dgm:spPr/>
    </dgm:pt>
    <dgm:pt modelId="{5F612E7B-3F65-4A02-9AFD-CA9CFAD9817B}" type="pres">
      <dgm:prSet presAssocID="{6045FAFB-27BF-491F-A34C-F4AB3BD9A4ED}" presName="thickLine" presStyleLbl="alignNode1" presStyleIdx="1" presStyleCnt="5"/>
      <dgm:spPr/>
    </dgm:pt>
    <dgm:pt modelId="{E91DA5B5-5491-4BCD-AA8C-905C6B857D89}" type="pres">
      <dgm:prSet presAssocID="{6045FAFB-27BF-491F-A34C-F4AB3BD9A4ED}" presName="horz1" presStyleCnt="0"/>
      <dgm:spPr/>
    </dgm:pt>
    <dgm:pt modelId="{03B5B4CC-7507-4C95-A64D-443EA8106D33}" type="pres">
      <dgm:prSet presAssocID="{6045FAFB-27BF-491F-A34C-F4AB3BD9A4ED}" presName="tx1" presStyleLbl="revTx" presStyleIdx="1" presStyleCnt="5"/>
      <dgm:spPr/>
    </dgm:pt>
    <dgm:pt modelId="{BC59D607-F6AC-4452-BBA6-D736487043F7}" type="pres">
      <dgm:prSet presAssocID="{6045FAFB-27BF-491F-A34C-F4AB3BD9A4ED}" presName="vert1" presStyleCnt="0"/>
      <dgm:spPr/>
    </dgm:pt>
    <dgm:pt modelId="{729DBD49-C996-4982-BE1A-7FDB7E57F036}" type="pres">
      <dgm:prSet presAssocID="{85041DF8-B890-4959-B339-F18DC2B541FF}" presName="thickLine" presStyleLbl="alignNode1" presStyleIdx="2" presStyleCnt="5"/>
      <dgm:spPr/>
    </dgm:pt>
    <dgm:pt modelId="{CDBFB94C-653D-4509-98C4-F299DFDB8E50}" type="pres">
      <dgm:prSet presAssocID="{85041DF8-B890-4959-B339-F18DC2B541FF}" presName="horz1" presStyleCnt="0"/>
      <dgm:spPr/>
    </dgm:pt>
    <dgm:pt modelId="{1C440058-5CAE-4820-98F3-A6DB8028DA44}" type="pres">
      <dgm:prSet presAssocID="{85041DF8-B890-4959-B339-F18DC2B541FF}" presName="tx1" presStyleLbl="revTx" presStyleIdx="2" presStyleCnt="5"/>
      <dgm:spPr/>
    </dgm:pt>
    <dgm:pt modelId="{E6BCBB1D-6F50-48C0-A236-287D08EAAA2F}" type="pres">
      <dgm:prSet presAssocID="{85041DF8-B890-4959-B339-F18DC2B541FF}" presName="vert1" presStyleCnt="0"/>
      <dgm:spPr/>
    </dgm:pt>
    <dgm:pt modelId="{49730C12-5C90-47A1-9F8F-C8BF145F487B}" type="pres">
      <dgm:prSet presAssocID="{4CC8898B-E11B-4A03-A0FE-6C1BA0F94CFF}" presName="thickLine" presStyleLbl="alignNode1" presStyleIdx="3" presStyleCnt="5"/>
      <dgm:spPr/>
    </dgm:pt>
    <dgm:pt modelId="{AFBE083E-B466-42F7-908B-65A24C9A9758}" type="pres">
      <dgm:prSet presAssocID="{4CC8898B-E11B-4A03-A0FE-6C1BA0F94CFF}" presName="horz1" presStyleCnt="0"/>
      <dgm:spPr/>
    </dgm:pt>
    <dgm:pt modelId="{327C0CED-F762-4D73-9C29-685760F139D7}" type="pres">
      <dgm:prSet presAssocID="{4CC8898B-E11B-4A03-A0FE-6C1BA0F94CFF}" presName="tx1" presStyleLbl="revTx" presStyleIdx="3" presStyleCnt="5"/>
      <dgm:spPr/>
    </dgm:pt>
    <dgm:pt modelId="{4DC8B678-8A38-4565-AC2C-BD05E54814C3}" type="pres">
      <dgm:prSet presAssocID="{4CC8898B-E11B-4A03-A0FE-6C1BA0F94CFF}" presName="vert1" presStyleCnt="0"/>
      <dgm:spPr/>
    </dgm:pt>
    <dgm:pt modelId="{9B35B514-95E2-41AE-B976-E9DD05136631}" type="pres">
      <dgm:prSet presAssocID="{D3BBA75A-D1B9-43AC-8BDE-FF276E006140}" presName="thickLine" presStyleLbl="alignNode1" presStyleIdx="4" presStyleCnt="5"/>
      <dgm:spPr/>
    </dgm:pt>
    <dgm:pt modelId="{011A0E94-2AF3-4722-8EB2-9D46DF2C7695}" type="pres">
      <dgm:prSet presAssocID="{D3BBA75A-D1B9-43AC-8BDE-FF276E006140}" presName="horz1" presStyleCnt="0"/>
      <dgm:spPr/>
    </dgm:pt>
    <dgm:pt modelId="{5347B4AA-A478-4AC7-9F71-320EDF97D1DC}" type="pres">
      <dgm:prSet presAssocID="{D3BBA75A-D1B9-43AC-8BDE-FF276E006140}" presName="tx1" presStyleLbl="revTx" presStyleIdx="4" presStyleCnt="5"/>
      <dgm:spPr/>
    </dgm:pt>
    <dgm:pt modelId="{AF2CB426-D0D4-4A0C-9DE5-6ECE7880B86C}" type="pres">
      <dgm:prSet presAssocID="{D3BBA75A-D1B9-43AC-8BDE-FF276E006140}" presName="vert1" presStyleCnt="0"/>
      <dgm:spPr/>
    </dgm:pt>
  </dgm:ptLst>
  <dgm:cxnLst>
    <dgm:cxn modelId="{F2D89233-33DE-4E99-9BAB-D399D3007909}" type="presOf" srcId="{69DC0920-66ED-43CA-88F2-8C8031E016C1}" destId="{23DF2D83-E6B3-4F51-B2E1-5934B5D0BC07}" srcOrd="0" destOrd="0" presId="urn:microsoft.com/office/officeart/2008/layout/LinedList"/>
    <dgm:cxn modelId="{9372634B-B57A-4432-8B2F-C7708FDDDDB6}" srcId="{7BDBD41B-AB63-46B1-967F-6C359B1A2838}" destId="{4CC8898B-E11B-4A03-A0FE-6C1BA0F94CFF}" srcOrd="3" destOrd="0" parTransId="{807278CD-0163-4A7A-8C1F-326187B5DD07}" sibTransId="{FBA91A25-F910-4D33-A6A2-47E04F9ED247}"/>
    <dgm:cxn modelId="{DF2FA87E-95F6-496A-AEEE-A4484016BC59}" srcId="{7BDBD41B-AB63-46B1-967F-6C359B1A2838}" destId="{85041DF8-B890-4959-B339-F18DC2B541FF}" srcOrd="2" destOrd="0" parTransId="{A8C5109A-3380-4F69-B8F1-B05011CA000B}" sibTransId="{C1D0E623-4B61-4EB1-B94D-1EC9245C86B9}"/>
    <dgm:cxn modelId="{63765A85-8746-424C-8313-1F8294BC481F}" srcId="{7BDBD41B-AB63-46B1-967F-6C359B1A2838}" destId="{6045FAFB-27BF-491F-A34C-F4AB3BD9A4ED}" srcOrd="1" destOrd="0" parTransId="{63849CE1-E034-438F-86CA-21F2528D9C69}" sibTransId="{EA8F68AB-89F3-46FC-99E1-EB2820F7D0BF}"/>
    <dgm:cxn modelId="{DEDDF08B-2C6E-4EF1-A47C-F84D1FEF1A7D}" type="presOf" srcId="{7BDBD41B-AB63-46B1-967F-6C359B1A2838}" destId="{67EF8A6A-AA46-42AC-81EA-56D40D867FFC}" srcOrd="0" destOrd="0" presId="urn:microsoft.com/office/officeart/2008/layout/LinedList"/>
    <dgm:cxn modelId="{5303B58C-3F1C-4501-A69E-25CC6F5FFBF0}" srcId="{7BDBD41B-AB63-46B1-967F-6C359B1A2838}" destId="{D3BBA75A-D1B9-43AC-8BDE-FF276E006140}" srcOrd="4" destOrd="0" parTransId="{6846D732-CF19-44A6-8A31-B7B9A9F959C9}" sibTransId="{65431235-BBB5-476C-8506-7AA35E7F0AF3}"/>
    <dgm:cxn modelId="{35CFE99A-0725-4BDA-B46C-B827A1CE0064}" type="presOf" srcId="{85041DF8-B890-4959-B339-F18DC2B541FF}" destId="{1C440058-5CAE-4820-98F3-A6DB8028DA44}" srcOrd="0" destOrd="0" presId="urn:microsoft.com/office/officeart/2008/layout/LinedList"/>
    <dgm:cxn modelId="{789D11D1-546D-4FC5-A19F-093FA6F45CD6}" type="presOf" srcId="{D3BBA75A-D1B9-43AC-8BDE-FF276E006140}" destId="{5347B4AA-A478-4AC7-9F71-320EDF97D1DC}" srcOrd="0" destOrd="0" presId="urn:microsoft.com/office/officeart/2008/layout/LinedList"/>
    <dgm:cxn modelId="{0DCC88DA-5154-4E22-8568-5D0D92319A11}" srcId="{7BDBD41B-AB63-46B1-967F-6C359B1A2838}" destId="{69DC0920-66ED-43CA-88F2-8C8031E016C1}" srcOrd="0" destOrd="0" parTransId="{4FD0A3CE-E52C-4E61-A908-11094D1E9CE0}" sibTransId="{177D817C-81EC-4297-9825-B65FE3D9B978}"/>
    <dgm:cxn modelId="{DEEBD1E1-A7F3-4FC3-807C-DC46CF1F5A39}" type="presOf" srcId="{4CC8898B-E11B-4A03-A0FE-6C1BA0F94CFF}" destId="{327C0CED-F762-4D73-9C29-685760F139D7}" srcOrd="0" destOrd="0" presId="urn:microsoft.com/office/officeart/2008/layout/LinedList"/>
    <dgm:cxn modelId="{D36029E7-30D3-4B64-8CDF-4B44C2A8CAE2}" type="presOf" srcId="{6045FAFB-27BF-491F-A34C-F4AB3BD9A4ED}" destId="{03B5B4CC-7507-4C95-A64D-443EA8106D33}" srcOrd="0" destOrd="0" presId="urn:microsoft.com/office/officeart/2008/layout/LinedList"/>
    <dgm:cxn modelId="{82182ECF-F93C-4335-B336-59FA27683390}" type="presParOf" srcId="{67EF8A6A-AA46-42AC-81EA-56D40D867FFC}" destId="{AF6745FA-B815-4679-9CB6-70461DE35F33}" srcOrd="0" destOrd="0" presId="urn:microsoft.com/office/officeart/2008/layout/LinedList"/>
    <dgm:cxn modelId="{7BBC3029-60DE-46D2-9A5F-AB01FE6C8D02}" type="presParOf" srcId="{67EF8A6A-AA46-42AC-81EA-56D40D867FFC}" destId="{DFBCBC60-E175-44F3-9D1F-D2BEEE7E4D41}" srcOrd="1" destOrd="0" presId="urn:microsoft.com/office/officeart/2008/layout/LinedList"/>
    <dgm:cxn modelId="{84FF6DF4-CB9B-4DB3-902A-59B654BC9B7A}" type="presParOf" srcId="{DFBCBC60-E175-44F3-9D1F-D2BEEE7E4D41}" destId="{23DF2D83-E6B3-4F51-B2E1-5934B5D0BC07}" srcOrd="0" destOrd="0" presId="urn:microsoft.com/office/officeart/2008/layout/LinedList"/>
    <dgm:cxn modelId="{B68BD270-CA23-4BB0-B23A-714D0F56A146}" type="presParOf" srcId="{DFBCBC60-E175-44F3-9D1F-D2BEEE7E4D41}" destId="{EA196362-F61D-4955-BEEF-276D2DB6AC33}" srcOrd="1" destOrd="0" presId="urn:microsoft.com/office/officeart/2008/layout/LinedList"/>
    <dgm:cxn modelId="{B3CBB03A-DCBB-4308-9EF7-3AD665F85AB5}" type="presParOf" srcId="{67EF8A6A-AA46-42AC-81EA-56D40D867FFC}" destId="{5F612E7B-3F65-4A02-9AFD-CA9CFAD9817B}" srcOrd="2" destOrd="0" presId="urn:microsoft.com/office/officeart/2008/layout/LinedList"/>
    <dgm:cxn modelId="{9D921B26-DEAA-413C-9857-B2DD64CFF6C9}" type="presParOf" srcId="{67EF8A6A-AA46-42AC-81EA-56D40D867FFC}" destId="{E91DA5B5-5491-4BCD-AA8C-905C6B857D89}" srcOrd="3" destOrd="0" presId="urn:microsoft.com/office/officeart/2008/layout/LinedList"/>
    <dgm:cxn modelId="{D8697672-F028-4388-97BD-7686AAA05F09}" type="presParOf" srcId="{E91DA5B5-5491-4BCD-AA8C-905C6B857D89}" destId="{03B5B4CC-7507-4C95-A64D-443EA8106D33}" srcOrd="0" destOrd="0" presId="urn:microsoft.com/office/officeart/2008/layout/LinedList"/>
    <dgm:cxn modelId="{AE13D95D-BF70-4C7B-8E46-BFAC4DF942A3}" type="presParOf" srcId="{E91DA5B5-5491-4BCD-AA8C-905C6B857D89}" destId="{BC59D607-F6AC-4452-BBA6-D736487043F7}" srcOrd="1" destOrd="0" presId="urn:microsoft.com/office/officeart/2008/layout/LinedList"/>
    <dgm:cxn modelId="{AC016561-8E9E-4F26-AAD3-F415A9F7E02C}" type="presParOf" srcId="{67EF8A6A-AA46-42AC-81EA-56D40D867FFC}" destId="{729DBD49-C996-4982-BE1A-7FDB7E57F036}" srcOrd="4" destOrd="0" presId="urn:microsoft.com/office/officeart/2008/layout/LinedList"/>
    <dgm:cxn modelId="{90B4BA40-6FC1-42A2-8BD1-233540C385B0}" type="presParOf" srcId="{67EF8A6A-AA46-42AC-81EA-56D40D867FFC}" destId="{CDBFB94C-653D-4509-98C4-F299DFDB8E50}" srcOrd="5" destOrd="0" presId="urn:microsoft.com/office/officeart/2008/layout/LinedList"/>
    <dgm:cxn modelId="{486FFE61-455D-4885-B8DE-3DDDE42BDEA6}" type="presParOf" srcId="{CDBFB94C-653D-4509-98C4-F299DFDB8E50}" destId="{1C440058-5CAE-4820-98F3-A6DB8028DA44}" srcOrd="0" destOrd="0" presId="urn:microsoft.com/office/officeart/2008/layout/LinedList"/>
    <dgm:cxn modelId="{2878F0D4-EFB9-4423-8480-7A661EFADD8C}" type="presParOf" srcId="{CDBFB94C-653D-4509-98C4-F299DFDB8E50}" destId="{E6BCBB1D-6F50-48C0-A236-287D08EAAA2F}" srcOrd="1" destOrd="0" presId="urn:microsoft.com/office/officeart/2008/layout/LinedList"/>
    <dgm:cxn modelId="{E4358A9A-C44B-403A-8602-273167C82118}" type="presParOf" srcId="{67EF8A6A-AA46-42AC-81EA-56D40D867FFC}" destId="{49730C12-5C90-47A1-9F8F-C8BF145F487B}" srcOrd="6" destOrd="0" presId="urn:microsoft.com/office/officeart/2008/layout/LinedList"/>
    <dgm:cxn modelId="{5D06FF53-B92A-4D9C-94A9-0AF9590E477B}" type="presParOf" srcId="{67EF8A6A-AA46-42AC-81EA-56D40D867FFC}" destId="{AFBE083E-B466-42F7-908B-65A24C9A9758}" srcOrd="7" destOrd="0" presId="urn:microsoft.com/office/officeart/2008/layout/LinedList"/>
    <dgm:cxn modelId="{62495F64-E1B6-47E5-A27F-32A9670EBE89}" type="presParOf" srcId="{AFBE083E-B466-42F7-908B-65A24C9A9758}" destId="{327C0CED-F762-4D73-9C29-685760F139D7}" srcOrd="0" destOrd="0" presId="urn:microsoft.com/office/officeart/2008/layout/LinedList"/>
    <dgm:cxn modelId="{A90E8A7D-8883-49E0-B955-A064AF66A635}" type="presParOf" srcId="{AFBE083E-B466-42F7-908B-65A24C9A9758}" destId="{4DC8B678-8A38-4565-AC2C-BD05E54814C3}" srcOrd="1" destOrd="0" presId="urn:microsoft.com/office/officeart/2008/layout/LinedList"/>
    <dgm:cxn modelId="{CF6041C7-2336-494B-B445-25886939C536}" type="presParOf" srcId="{67EF8A6A-AA46-42AC-81EA-56D40D867FFC}" destId="{9B35B514-95E2-41AE-B976-E9DD05136631}" srcOrd="8" destOrd="0" presId="urn:microsoft.com/office/officeart/2008/layout/LinedList"/>
    <dgm:cxn modelId="{088213AB-D3A2-4E7E-986B-0AC3C5D0CD66}" type="presParOf" srcId="{67EF8A6A-AA46-42AC-81EA-56D40D867FFC}" destId="{011A0E94-2AF3-4722-8EB2-9D46DF2C7695}" srcOrd="9" destOrd="0" presId="urn:microsoft.com/office/officeart/2008/layout/LinedList"/>
    <dgm:cxn modelId="{B3D093D8-90B8-4051-9CC2-77ED8371848E}" type="presParOf" srcId="{011A0E94-2AF3-4722-8EB2-9D46DF2C7695}" destId="{5347B4AA-A478-4AC7-9F71-320EDF97D1DC}" srcOrd="0" destOrd="0" presId="urn:microsoft.com/office/officeart/2008/layout/LinedList"/>
    <dgm:cxn modelId="{4F5A3737-6C7C-407E-9B10-B0B4D302C92B}" type="presParOf" srcId="{011A0E94-2AF3-4722-8EB2-9D46DF2C7695}" destId="{AF2CB426-D0D4-4A0C-9DE5-6ECE7880B8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1E64A-8CB2-4F3E-8E3A-48A5063D2CD7}">
      <dsp:nvSpPr>
        <dsp:cNvPr id="0" name=""/>
        <dsp:cNvSpPr/>
      </dsp:nvSpPr>
      <dsp:spPr>
        <a:xfrm>
          <a:off x="0" y="2561"/>
          <a:ext cx="742442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3F45D-F7C5-471A-945C-2C4D5893F353}">
      <dsp:nvSpPr>
        <dsp:cNvPr id="0" name=""/>
        <dsp:cNvSpPr/>
      </dsp:nvSpPr>
      <dsp:spPr>
        <a:xfrm>
          <a:off x="0" y="2561"/>
          <a:ext cx="7424423" cy="174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800" u="sng" kern="1200"/>
            <a:t>CONVENTIONAL SECURITY ISSUES</a:t>
          </a:r>
          <a:endParaRPr lang="en-US" sz="4800" kern="1200"/>
        </a:p>
      </dsp:txBody>
      <dsp:txXfrm>
        <a:off x="0" y="2561"/>
        <a:ext cx="7424423" cy="1746833"/>
      </dsp:txXfrm>
    </dsp:sp>
    <dsp:sp modelId="{0ED614A7-BA19-457F-9E17-756850220892}">
      <dsp:nvSpPr>
        <dsp:cNvPr id="0" name=""/>
        <dsp:cNvSpPr/>
      </dsp:nvSpPr>
      <dsp:spPr>
        <a:xfrm>
          <a:off x="0" y="1749395"/>
          <a:ext cx="74244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424DD-9490-4974-A99D-982BF89C7D20}">
      <dsp:nvSpPr>
        <dsp:cNvPr id="0" name=""/>
        <dsp:cNvSpPr/>
      </dsp:nvSpPr>
      <dsp:spPr>
        <a:xfrm>
          <a:off x="0" y="1749395"/>
          <a:ext cx="7424423" cy="174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800" kern="1200"/>
            <a:t>1. Territorial disputes</a:t>
          </a:r>
          <a:endParaRPr lang="en-US" sz="4800" kern="1200"/>
        </a:p>
      </dsp:txBody>
      <dsp:txXfrm>
        <a:off x="0" y="1749395"/>
        <a:ext cx="7424423" cy="1746833"/>
      </dsp:txXfrm>
    </dsp:sp>
    <dsp:sp modelId="{6306530F-B2C3-4341-AF12-9CF878D6456B}">
      <dsp:nvSpPr>
        <dsp:cNvPr id="0" name=""/>
        <dsp:cNvSpPr/>
      </dsp:nvSpPr>
      <dsp:spPr>
        <a:xfrm>
          <a:off x="0" y="3496228"/>
          <a:ext cx="742442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A1118-BD26-477D-8CC5-69800F9D2FFE}">
      <dsp:nvSpPr>
        <dsp:cNvPr id="0" name=""/>
        <dsp:cNvSpPr/>
      </dsp:nvSpPr>
      <dsp:spPr>
        <a:xfrm>
          <a:off x="0" y="3496228"/>
          <a:ext cx="7424423" cy="174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800" kern="1200"/>
            <a:t>Focus: </a:t>
          </a:r>
          <a:r>
            <a:rPr lang="vi-VN" sz="4800" b="1" kern="1200"/>
            <a:t>South China Sea</a:t>
          </a:r>
          <a:endParaRPr lang="en-US" sz="4800" kern="1200"/>
        </a:p>
      </dsp:txBody>
      <dsp:txXfrm>
        <a:off x="0" y="3496228"/>
        <a:ext cx="7424423" cy="1746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BB3F0-427B-4920-BC43-A8B755B2F678}">
      <dsp:nvSpPr>
        <dsp:cNvPr id="0" name=""/>
        <dsp:cNvSpPr/>
      </dsp:nvSpPr>
      <dsp:spPr>
        <a:xfrm>
          <a:off x="0" y="2561"/>
          <a:ext cx="7424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7EF65-29C7-45A8-B511-5931BCAE996A}">
      <dsp:nvSpPr>
        <dsp:cNvPr id="0" name=""/>
        <dsp:cNvSpPr/>
      </dsp:nvSpPr>
      <dsp:spPr>
        <a:xfrm>
          <a:off x="0" y="2561"/>
          <a:ext cx="7424423" cy="87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700" u="sng" kern="1200"/>
            <a:t>NON-CONVENTIONAL SECURITY ISSUES</a:t>
          </a:r>
          <a:endParaRPr lang="en-US" sz="3700" kern="1200"/>
        </a:p>
      </dsp:txBody>
      <dsp:txXfrm>
        <a:off x="0" y="2561"/>
        <a:ext cx="7424423" cy="873416"/>
      </dsp:txXfrm>
    </dsp:sp>
    <dsp:sp modelId="{2C54503A-69D6-47E8-94C6-5E8F1C92E1D7}">
      <dsp:nvSpPr>
        <dsp:cNvPr id="0" name=""/>
        <dsp:cNvSpPr/>
      </dsp:nvSpPr>
      <dsp:spPr>
        <a:xfrm>
          <a:off x="0" y="875978"/>
          <a:ext cx="7424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8BB47-6792-4FB5-9865-3D4D988291CC}">
      <dsp:nvSpPr>
        <dsp:cNvPr id="0" name=""/>
        <dsp:cNvSpPr/>
      </dsp:nvSpPr>
      <dsp:spPr>
        <a:xfrm>
          <a:off x="0" y="875978"/>
          <a:ext cx="7424423" cy="87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700" b="1" kern="1200"/>
            <a:t>1. Pandemic</a:t>
          </a:r>
          <a:endParaRPr lang="en-US" sz="3700" kern="1200"/>
        </a:p>
      </dsp:txBody>
      <dsp:txXfrm>
        <a:off x="0" y="875978"/>
        <a:ext cx="7424423" cy="873416"/>
      </dsp:txXfrm>
    </dsp:sp>
    <dsp:sp modelId="{D1517863-DE07-4110-B398-3F641A3A5265}">
      <dsp:nvSpPr>
        <dsp:cNvPr id="0" name=""/>
        <dsp:cNvSpPr/>
      </dsp:nvSpPr>
      <dsp:spPr>
        <a:xfrm>
          <a:off x="0" y="1749395"/>
          <a:ext cx="7424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AAE56-2B99-4265-802F-2C0FA2E14F3A}">
      <dsp:nvSpPr>
        <dsp:cNvPr id="0" name=""/>
        <dsp:cNvSpPr/>
      </dsp:nvSpPr>
      <dsp:spPr>
        <a:xfrm>
          <a:off x="0" y="1749395"/>
          <a:ext cx="7424423" cy="87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700" b="1" kern="1200"/>
            <a:t>2. Water security</a:t>
          </a:r>
          <a:endParaRPr lang="en-US" sz="3700" kern="1200"/>
        </a:p>
      </dsp:txBody>
      <dsp:txXfrm>
        <a:off x="0" y="1749395"/>
        <a:ext cx="7424423" cy="873416"/>
      </dsp:txXfrm>
    </dsp:sp>
    <dsp:sp modelId="{78BC193C-DEC9-4B35-9725-29618E1E36DE}">
      <dsp:nvSpPr>
        <dsp:cNvPr id="0" name=""/>
        <dsp:cNvSpPr/>
      </dsp:nvSpPr>
      <dsp:spPr>
        <a:xfrm>
          <a:off x="0" y="2622811"/>
          <a:ext cx="7424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74EB6-7A51-41A8-AAF8-C868C05AF099}">
      <dsp:nvSpPr>
        <dsp:cNvPr id="0" name=""/>
        <dsp:cNvSpPr/>
      </dsp:nvSpPr>
      <dsp:spPr>
        <a:xfrm>
          <a:off x="0" y="2622812"/>
          <a:ext cx="7424423" cy="87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700" b="1" kern="1200"/>
            <a:t>3. Climate change</a:t>
          </a:r>
          <a:endParaRPr lang="en-US" sz="3700" kern="1200"/>
        </a:p>
      </dsp:txBody>
      <dsp:txXfrm>
        <a:off x="0" y="2622812"/>
        <a:ext cx="7424423" cy="873416"/>
      </dsp:txXfrm>
    </dsp:sp>
    <dsp:sp modelId="{743395AF-AF61-4916-9894-095F3953F574}">
      <dsp:nvSpPr>
        <dsp:cNvPr id="0" name=""/>
        <dsp:cNvSpPr/>
      </dsp:nvSpPr>
      <dsp:spPr>
        <a:xfrm>
          <a:off x="0" y="3496228"/>
          <a:ext cx="7424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AA2EA-1202-401B-9875-183D7FCAB9EF}">
      <dsp:nvSpPr>
        <dsp:cNvPr id="0" name=""/>
        <dsp:cNvSpPr/>
      </dsp:nvSpPr>
      <dsp:spPr>
        <a:xfrm>
          <a:off x="0" y="3496228"/>
          <a:ext cx="7424423" cy="87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700" b="1" kern="1200"/>
            <a:t>4. Cybersecurity</a:t>
          </a:r>
          <a:endParaRPr lang="en-US" sz="3700" kern="1200"/>
        </a:p>
      </dsp:txBody>
      <dsp:txXfrm>
        <a:off x="0" y="3496228"/>
        <a:ext cx="7424423" cy="873416"/>
      </dsp:txXfrm>
    </dsp:sp>
    <dsp:sp modelId="{CFB9C465-C304-4D21-A70D-E5788FCA1CE1}">
      <dsp:nvSpPr>
        <dsp:cNvPr id="0" name=""/>
        <dsp:cNvSpPr/>
      </dsp:nvSpPr>
      <dsp:spPr>
        <a:xfrm>
          <a:off x="0" y="4369645"/>
          <a:ext cx="7424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F6336-8134-4AF2-822E-75BEA5FDFE63}">
      <dsp:nvSpPr>
        <dsp:cNvPr id="0" name=""/>
        <dsp:cNvSpPr/>
      </dsp:nvSpPr>
      <dsp:spPr>
        <a:xfrm>
          <a:off x="0" y="4369645"/>
          <a:ext cx="7424423" cy="87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700" b="1" kern="1200"/>
            <a:t>5. Terrorism and extremism</a:t>
          </a:r>
          <a:endParaRPr lang="en-US" sz="3700" kern="1200"/>
        </a:p>
      </dsp:txBody>
      <dsp:txXfrm>
        <a:off x="0" y="4369645"/>
        <a:ext cx="7424423" cy="873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D815A-34B6-41D2-9AE1-6257ADC10A4E}">
      <dsp:nvSpPr>
        <dsp:cNvPr id="0" name=""/>
        <dsp:cNvSpPr/>
      </dsp:nvSpPr>
      <dsp:spPr>
        <a:xfrm>
          <a:off x="0" y="0"/>
          <a:ext cx="742442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A4146-3FCF-4BA4-95CF-A2EDC580619B}">
      <dsp:nvSpPr>
        <dsp:cNvPr id="0" name=""/>
        <dsp:cNvSpPr/>
      </dsp:nvSpPr>
      <dsp:spPr>
        <a:xfrm>
          <a:off x="0" y="0"/>
          <a:ext cx="7424423" cy="262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6500" u="sng" kern="1200"/>
            <a:t>NON-CONVENTIONAL SECURITY ISSUES</a:t>
          </a:r>
          <a:endParaRPr lang="en-US" sz="6500" kern="1200"/>
        </a:p>
      </dsp:txBody>
      <dsp:txXfrm>
        <a:off x="0" y="0"/>
        <a:ext cx="7424423" cy="2622812"/>
      </dsp:txXfrm>
    </dsp:sp>
    <dsp:sp modelId="{C5BBA962-FBB0-40AF-9BD8-A778321A4E27}">
      <dsp:nvSpPr>
        <dsp:cNvPr id="0" name=""/>
        <dsp:cNvSpPr/>
      </dsp:nvSpPr>
      <dsp:spPr>
        <a:xfrm>
          <a:off x="0" y="2622812"/>
          <a:ext cx="74244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CDBF1-7481-42A1-BF3D-60B4EEE3A060}">
      <dsp:nvSpPr>
        <dsp:cNvPr id="0" name=""/>
        <dsp:cNvSpPr/>
      </dsp:nvSpPr>
      <dsp:spPr>
        <a:xfrm>
          <a:off x="0" y="2622812"/>
          <a:ext cx="7424423" cy="262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6500" b="1" kern="1200"/>
            <a:t>Focus: Mekong issue</a:t>
          </a:r>
          <a:endParaRPr lang="en-US" sz="6500" kern="1200"/>
        </a:p>
      </dsp:txBody>
      <dsp:txXfrm>
        <a:off x="0" y="2622812"/>
        <a:ext cx="7424423" cy="2622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745FA-B815-4679-9CB6-70461DE35F33}">
      <dsp:nvSpPr>
        <dsp:cNvPr id="0" name=""/>
        <dsp:cNvSpPr/>
      </dsp:nvSpPr>
      <dsp:spPr>
        <a:xfrm>
          <a:off x="0" y="0"/>
          <a:ext cx="742442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F2D83-E6B3-4F51-B2E1-5934B5D0BC07}">
      <dsp:nvSpPr>
        <dsp:cNvPr id="0" name=""/>
        <dsp:cNvSpPr/>
      </dsp:nvSpPr>
      <dsp:spPr>
        <a:xfrm>
          <a:off x="0" y="0"/>
          <a:ext cx="7424423" cy="131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6000" kern="1200"/>
            <a:t>What should be done? </a:t>
          </a:r>
          <a:endParaRPr lang="en-US" sz="6000" kern="1200"/>
        </a:p>
      </dsp:txBody>
      <dsp:txXfrm>
        <a:off x="0" y="0"/>
        <a:ext cx="7424423" cy="1311406"/>
      </dsp:txXfrm>
    </dsp:sp>
    <dsp:sp modelId="{5F612E7B-3F65-4A02-9AFD-CA9CFAD9817B}">
      <dsp:nvSpPr>
        <dsp:cNvPr id="0" name=""/>
        <dsp:cNvSpPr/>
      </dsp:nvSpPr>
      <dsp:spPr>
        <a:xfrm>
          <a:off x="0" y="1311406"/>
          <a:ext cx="74244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5B4CC-7507-4C95-A64D-443EA8106D33}">
      <dsp:nvSpPr>
        <dsp:cNvPr id="0" name=""/>
        <dsp:cNvSpPr/>
      </dsp:nvSpPr>
      <dsp:spPr>
        <a:xfrm>
          <a:off x="0" y="1311406"/>
          <a:ext cx="7424423" cy="131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6000" kern="1200"/>
            <a:t>1. National level</a:t>
          </a:r>
          <a:endParaRPr lang="en-US" sz="6000" kern="1200"/>
        </a:p>
      </dsp:txBody>
      <dsp:txXfrm>
        <a:off x="0" y="1311406"/>
        <a:ext cx="7424423" cy="1311406"/>
      </dsp:txXfrm>
    </dsp:sp>
    <dsp:sp modelId="{729DBD49-C996-4982-BE1A-7FDB7E57F036}">
      <dsp:nvSpPr>
        <dsp:cNvPr id="0" name=""/>
        <dsp:cNvSpPr/>
      </dsp:nvSpPr>
      <dsp:spPr>
        <a:xfrm>
          <a:off x="0" y="2622812"/>
          <a:ext cx="742442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40058-5CAE-4820-98F3-A6DB8028DA44}">
      <dsp:nvSpPr>
        <dsp:cNvPr id="0" name=""/>
        <dsp:cNvSpPr/>
      </dsp:nvSpPr>
      <dsp:spPr>
        <a:xfrm>
          <a:off x="0" y="2622812"/>
          <a:ext cx="7424423" cy="131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6000" kern="1200"/>
            <a:t>2. Regional level</a:t>
          </a:r>
          <a:endParaRPr lang="en-US" sz="6000" kern="1200"/>
        </a:p>
      </dsp:txBody>
      <dsp:txXfrm>
        <a:off x="0" y="2622812"/>
        <a:ext cx="7424423" cy="1311406"/>
      </dsp:txXfrm>
    </dsp:sp>
    <dsp:sp modelId="{49730C12-5C90-47A1-9F8F-C8BF145F487B}">
      <dsp:nvSpPr>
        <dsp:cNvPr id="0" name=""/>
        <dsp:cNvSpPr/>
      </dsp:nvSpPr>
      <dsp:spPr>
        <a:xfrm>
          <a:off x="0" y="3934218"/>
          <a:ext cx="742442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C0CED-F762-4D73-9C29-685760F139D7}">
      <dsp:nvSpPr>
        <dsp:cNvPr id="0" name=""/>
        <dsp:cNvSpPr/>
      </dsp:nvSpPr>
      <dsp:spPr>
        <a:xfrm>
          <a:off x="0" y="3934218"/>
          <a:ext cx="7424423" cy="131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6000" kern="1200"/>
            <a:t>3. Inter-regional level</a:t>
          </a:r>
          <a:endParaRPr lang="en-US" sz="6000" kern="1200"/>
        </a:p>
      </dsp:txBody>
      <dsp:txXfrm>
        <a:off x="0" y="3934218"/>
        <a:ext cx="7424423" cy="13114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745FA-B815-4679-9CB6-70461DE35F33}">
      <dsp:nvSpPr>
        <dsp:cNvPr id="0" name=""/>
        <dsp:cNvSpPr/>
      </dsp:nvSpPr>
      <dsp:spPr>
        <a:xfrm>
          <a:off x="0" y="763"/>
          <a:ext cx="9049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F2D83-E6B3-4F51-B2E1-5934B5D0BC07}">
      <dsp:nvSpPr>
        <dsp:cNvPr id="0" name=""/>
        <dsp:cNvSpPr/>
      </dsp:nvSpPr>
      <dsp:spPr>
        <a:xfrm>
          <a:off x="0" y="763"/>
          <a:ext cx="9049064" cy="125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000" kern="1200" dirty="0" err="1"/>
            <a:t>What</a:t>
          </a:r>
          <a:r>
            <a:rPr lang="vi-VN" sz="3000" kern="1200" dirty="0"/>
            <a:t> </a:t>
          </a:r>
          <a:r>
            <a:rPr lang="vi-VN" sz="3000" kern="1200" dirty="0" err="1"/>
            <a:t>should</a:t>
          </a:r>
          <a:r>
            <a:rPr lang="vi-VN" sz="3000" kern="1200" dirty="0"/>
            <a:t> be </a:t>
          </a:r>
          <a:r>
            <a:rPr lang="vi-VN" sz="3000" kern="1200" dirty="0" err="1"/>
            <a:t>done</a:t>
          </a:r>
          <a:r>
            <a:rPr lang="vi-VN" sz="3000" kern="1200" dirty="0"/>
            <a:t>? </a:t>
          </a:r>
          <a:endParaRPr lang="en-US" sz="3000" kern="1200" dirty="0"/>
        </a:p>
      </dsp:txBody>
      <dsp:txXfrm>
        <a:off x="0" y="763"/>
        <a:ext cx="9049064" cy="1250102"/>
      </dsp:txXfrm>
    </dsp:sp>
    <dsp:sp modelId="{5F612E7B-3F65-4A02-9AFD-CA9CFAD9817B}">
      <dsp:nvSpPr>
        <dsp:cNvPr id="0" name=""/>
        <dsp:cNvSpPr/>
      </dsp:nvSpPr>
      <dsp:spPr>
        <a:xfrm>
          <a:off x="0" y="1250865"/>
          <a:ext cx="904906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5B4CC-7507-4C95-A64D-443EA8106D33}">
      <dsp:nvSpPr>
        <dsp:cNvPr id="0" name=""/>
        <dsp:cNvSpPr/>
      </dsp:nvSpPr>
      <dsp:spPr>
        <a:xfrm>
          <a:off x="0" y="1250865"/>
          <a:ext cx="9049064" cy="125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000" kern="1200" dirty="0"/>
            <a:t>1. </a:t>
          </a:r>
          <a:r>
            <a:rPr lang="vi-VN" sz="3000" kern="1200" dirty="0" err="1"/>
            <a:t>Foster</a:t>
          </a:r>
          <a:r>
            <a:rPr lang="vi-VN" sz="3000" kern="1200" dirty="0"/>
            <a:t> </a:t>
          </a:r>
          <a:r>
            <a:rPr lang="vi-VN" sz="3000" kern="1200" dirty="0" err="1"/>
            <a:t>constructive</a:t>
          </a:r>
          <a:r>
            <a:rPr lang="vi-VN" sz="3000" kern="1200" dirty="0"/>
            <a:t> </a:t>
          </a:r>
          <a:r>
            <a:rPr lang="vi-VN" sz="3000" kern="1200" dirty="0" err="1"/>
            <a:t>dialogues</a:t>
          </a:r>
          <a:r>
            <a:rPr lang="vi-VN" sz="3000" kern="1200" dirty="0"/>
            <a:t> </a:t>
          </a:r>
          <a:r>
            <a:rPr lang="vi-VN" sz="3000" kern="1200" dirty="0" err="1"/>
            <a:t>between</a:t>
          </a:r>
          <a:r>
            <a:rPr lang="vi-VN" sz="3000" kern="1200" dirty="0"/>
            <a:t> </a:t>
          </a:r>
          <a:r>
            <a:rPr lang="vi-VN" sz="3000" kern="1200" dirty="0" err="1"/>
            <a:t>people's</a:t>
          </a:r>
          <a:r>
            <a:rPr lang="vi-VN" sz="3000" kern="1200" dirty="0"/>
            <a:t> </a:t>
          </a:r>
          <a:r>
            <a:rPr lang="vi-VN" sz="3000" kern="1200" dirty="0" err="1"/>
            <a:t>organizations</a:t>
          </a:r>
          <a:r>
            <a:rPr lang="vi-VN" sz="3000" kern="1200" dirty="0"/>
            <a:t> </a:t>
          </a:r>
          <a:r>
            <a:rPr lang="vi-VN" sz="3000" kern="1200" dirty="0" err="1"/>
            <a:t>and</a:t>
          </a:r>
          <a:r>
            <a:rPr lang="vi-VN" sz="3000" kern="1200" dirty="0"/>
            <a:t> </a:t>
          </a:r>
          <a:r>
            <a:rPr lang="vi-VN" sz="3000" kern="1200" dirty="0" err="1"/>
            <a:t>state</a:t>
          </a:r>
          <a:r>
            <a:rPr lang="vi-VN" sz="3000" kern="1200" dirty="0"/>
            <a:t> </a:t>
          </a:r>
          <a:r>
            <a:rPr lang="vi-VN" sz="3000" kern="1200" dirty="0" err="1"/>
            <a:t>agencies</a:t>
          </a:r>
          <a:r>
            <a:rPr lang="vi-VN" sz="3000" kern="1200" dirty="0"/>
            <a:t> in </a:t>
          </a:r>
          <a:r>
            <a:rPr lang="vi-VN" sz="3000" kern="1200" dirty="0" err="1"/>
            <a:t>policy</a:t>
          </a:r>
          <a:r>
            <a:rPr lang="vi-VN" sz="3000" kern="1200" dirty="0"/>
            <a:t> making</a:t>
          </a:r>
        </a:p>
      </dsp:txBody>
      <dsp:txXfrm>
        <a:off x="0" y="1250865"/>
        <a:ext cx="9049064" cy="1250102"/>
      </dsp:txXfrm>
    </dsp:sp>
    <dsp:sp modelId="{729DBD49-C996-4982-BE1A-7FDB7E57F036}">
      <dsp:nvSpPr>
        <dsp:cNvPr id="0" name=""/>
        <dsp:cNvSpPr/>
      </dsp:nvSpPr>
      <dsp:spPr>
        <a:xfrm>
          <a:off x="0" y="2500968"/>
          <a:ext cx="904906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40058-5CAE-4820-98F3-A6DB8028DA44}">
      <dsp:nvSpPr>
        <dsp:cNvPr id="0" name=""/>
        <dsp:cNvSpPr/>
      </dsp:nvSpPr>
      <dsp:spPr>
        <a:xfrm>
          <a:off x="0" y="2500968"/>
          <a:ext cx="9049064" cy="125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000" kern="1200" dirty="0"/>
            <a:t>2. </a:t>
          </a:r>
          <a:r>
            <a:rPr lang="vi-VN" sz="3000" kern="1200" dirty="0" err="1"/>
            <a:t>Raise</a:t>
          </a:r>
          <a:r>
            <a:rPr lang="vi-VN" sz="3000" kern="1200" dirty="0"/>
            <a:t> </a:t>
          </a:r>
          <a:r>
            <a:rPr lang="vi-VN" sz="3000" kern="1200" dirty="0" err="1"/>
            <a:t>awareness</a:t>
          </a:r>
          <a:r>
            <a:rPr lang="vi-VN" sz="3000" kern="1200" dirty="0"/>
            <a:t> </a:t>
          </a:r>
          <a:r>
            <a:rPr lang="vi-VN" sz="3000" kern="1200" dirty="0" err="1"/>
            <a:t>of</a:t>
          </a:r>
          <a:r>
            <a:rPr lang="vi-VN" sz="3000" kern="1200" dirty="0"/>
            <a:t> </a:t>
          </a:r>
          <a:r>
            <a:rPr lang="vi-VN" sz="3000" kern="1200" dirty="0" err="1"/>
            <a:t>people</a:t>
          </a:r>
          <a:r>
            <a:rPr lang="vi-VN" sz="3000" kern="1200" dirty="0"/>
            <a:t> </a:t>
          </a:r>
          <a:r>
            <a:rPr lang="vi-VN" sz="3000" kern="1200" dirty="0" err="1"/>
            <a:t>of</a:t>
          </a:r>
          <a:r>
            <a:rPr lang="vi-VN" sz="3000" kern="1200" dirty="0"/>
            <a:t> </a:t>
          </a:r>
          <a:r>
            <a:rPr lang="vi-VN" sz="3000" kern="1200" dirty="0" err="1"/>
            <a:t>security</a:t>
          </a:r>
          <a:r>
            <a:rPr lang="vi-VN" sz="3000" kern="1200" dirty="0"/>
            <a:t> </a:t>
          </a:r>
          <a:r>
            <a:rPr lang="vi-VN" sz="3000" kern="1200" dirty="0" err="1"/>
            <a:t>challenges</a:t>
          </a:r>
          <a:r>
            <a:rPr lang="vi-VN" sz="3000" kern="1200" dirty="0"/>
            <a:t> </a:t>
          </a:r>
          <a:r>
            <a:rPr lang="vi-VN" sz="3000" kern="1200" dirty="0" err="1"/>
            <a:t>and</a:t>
          </a:r>
          <a:r>
            <a:rPr lang="vi-VN" sz="3000" kern="1200" dirty="0"/>
            <a:t> the </a:t>
          </a:r>
          <a:r>
            <a:rPr lang="vi-VN" sz="3000" kern="1200" dirty="0" err="1"/>
            <a:t>connection</a:t>
          </a:r>
          <a:r>
            <a:rPr lang="vi-VN" sz="3000" kern="1200" dirty="0"/>
            <a:t> </a:t>
          </a:r>
          <a:r>
            <a:rPr lang="vi-VN" sz="3000" kern="1200" dirty="0" err="1"/>
            <a:t>of</a:t>
          </a:r>
          <a:r>
            <a:rPr lang="vi-VN" sz="3000" kern="1200" dirty="0"/>
            <a:t> </a:t>
          </a:r>
          <a:r>
            <a:rPr lang="vi-VN" sz="3000" kern="1200" dirty="0" err="1"/>
            <a:t>Asian</a:t>
          </a:r>
          <a:r>
            <a:rPr lang="vi-VN" sz="3000" kern="1200" dirty="0"/>
            <a:t> </a:t>
          </a:r>
          <a:r>
            <a:rPr lang="vi-VN" sz="3000" kern="1200" dirty="0" err="1"/>
            <a:t>and</a:t>
          </a:r>
          <a:r>
            <a:rPr lang="vi-VN" sz="3000" kern="1200" dirty="0"/>
            <a:t> </a:t>
          </a:r>
          <a:r>
            <a:rPr lang="vi-VN" sz="3000" kern="1200" dirty="0" err="1"/>
            <a:t>European</a:t>
          </a:r>
          <a:r>
            <a:rPr lang="vi-VN" sz="3000" kern="1200" dirty="0"/>
            <a:t> </a:t>
          </a:r>
          <a:r>
            <a:rPr lang="vi-VN" sz="3000" kern="1200" dirty="0" err="1"/>
            <a:t>security</a:t>
          </a:r>
          <a:r>
            <a:rPr lang="vi-VN" sz="3000" kern="1200" dirty="0"/>
            <a:t> (</a:t>
          </a:r>
          <a:r>
            <a:rPr lang="vi-VN" sz="3000" kern="1200" dirty="0" err="1"/>
            <a:t>undivided</a:t>
          </a:r>
          <a:r>
            <a:rPr lang="vi-VN" sz="3000" kern="1200" dirty="0"/>
            <a:t> </a:t>
          </a:r>
          <a:r>
            <a:rPr lang="vi-VN" sz="3000" kern="1200" dirty="0" err="1"/>
            <a:t>security</a:t>
          </a:r>
          <a:r>
            <a:rPr lang="vi-VN" sz="3000" kern="1200" dirty="0"/>
            <a:t>)</a:t>
          </a:r>
        </a:p>
      </dsp:txBody>
      <dsp:txXfrm>
        <a:off x="0" y="2500968"/>
        <a:ext cx="9049064" cy="1250102"/>
      </dsp:txXfrm>
    </dsp:sp>
    <dsp:sp modelId="{49730C12-5C90-47A1-9F8F-C8BF145F487B}">
      <dsp:nvSpPr>
        <dsp:cNvPr id="0" name=""/>
        <dsp:cNvSpPr/>
      </dsp:nvSpPr>
      <dsp:spPr>
        <a:xfrm>
          <a:off x="0" y="3751070"/>
          <a:ext cx="904906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C0CED-F762-4D73-9C29-685760F139D7}">
      <dsp:nvSpPr>
        <dsp:cNvPr id="0" name=""/>
        <dsp:cNvSpPr/>
      </dsp:nvSpPr>
      <dsp:spPr>
        <a:xfrm>
          <a:off x="0" y="3751070"/>
          <a:ext cx="9049064" cy="125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000" kern="1200" dirty="0"/>
            <a:t>3. </a:t>
          </a:r>
          <a:r>
            <a:rPr lang="vi-VN" sz="3000" kern="1200" dirty="0" err="1"/>
            <a:t>Enhance</a:t>
          </a:r>
          <a:r>
            <a:rPr lang="vi-VN" sz="3000" kern="1200" dirty="0"/>
            <a:t> </a:t>
          </a:r>
          <a:r>
            <a:rPr lang="vi-VN" sz="3000" kern="1200" dirty="0" err="1"/>
            <a:t>cooperation</a:t>
          </a:r>
          <a:r>
            <a:rPr lang="vi-VN" sz="3000" kern="1200" dirty="0"/>
            <a:t> </a:t>
          </a:r>
          <a:r>
            <a:rPr lang="vi-VN" sz="3000" kern="1200" dirty="0" err="1"/>
            <a:t>between</a:t>
          </a:r>
          <a:r>
            <a:rPr lang="vi-VN" sz="3000" kern="1200" dirty="0"/>
            <a:t> </a:t>
          </a:r>
          <a:r>
            <a:rPr lang="vi-VN" sz="3000" kern="1200" dirty="0" err="1"/>
            <a:t>people's</a:t>
          </a:r>
          <a:r>
            <a:rPr lang="vi-VN" sz="3000" kern="1200" dirty="0"/>
            <a:t> </a:t>
          </a:r>
          <a:r>
            <a:rPr lang="vi-VN" sz="3000" kern="1200" dirty="0" err="1"/>
            <a:t>organizations</a:t>
          </a:r>
          <a:r>
            <a:rPr lang="vi-VN" sz="3000" kern="1200" dirty="0"/>
            <a:t> </a:t>
          </a:r>
          <a:r>
            <a:rPr lang="vi-VN" sz="3000" kern="1200" dirty="0" err="1"/>
            <a:t>and</a:t>
          </a:r>
          <a:r>
            <a:rPr lang="vi-VN" sz="3000" kern="1200" dirty="0"/>
            <a:t> </a:t>
          </a:r>
          <a:r>
            <a:rPr lang="vi-VN" sz="3000" kern="1200" dirty="0" err="1"/>
            <a:t>multilateral</a:t>
          </a:r>
          <a:r>
            <a:rPr lang="vi-VN" sz="3000" kern="1200" dirty="0"/>
            <a:t> </a:t>
          </a:r>
          <a:r>
            <a:rPr lang="vi-VN" sz="3000" kern="1200" dirty="0" err="1"/>
            <a:t>mechanisms</a:t>
          </a:r>
          <a:r>
            <a:rPr lang="vi-VN" sz="3000" kern="1200" dirty="0"/>
            <a:t> in </a:t>
          </a:r>
          <a:r>
            <a:rPr lang="vi-VN" sz="3000" kern="1200" dirty="0" err="1"/>
            <a:t>both</a:t>
          </a:r>
          <a:r>
            <a:rPr lang="vi-VN" sz="3000" kern="1200" dirty="0"/>
            <a:t> regions </a:t>
          </a:r>
        </a:p>
      </dsp:txBody>
      <dsp:txXfrm>
        <a:off x="0" y="3751070"/>
        <a:ext cx="9049064" cy="1250102"/>
      </dsp:txXfrm>
    </dsp:sp>
    <dsp:sp modelId="{9B35B514-95E2-41AE-B976-E9DD05136631}">
      <dsp:nvSpPr>
        <dsp:cNvPr id="0" name=""/>
        <dsp:cNvSpPr/>
      </dsp:nvSpPr>
      <dsp:spPr>
        <a:xfrm>
          <a:off x="0" y="5001173"/>
          <a:ext cx="904906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7B4AA-A478-4AC7-9F71-320EDF97D1DC}">
      <dsp:nvSpPr>
        <dsp:cNvPr id="0" name=""/>
        <dsp:cNvSpPr/>
      </dsp:nvSpPr>
      <dsp:spPr>
        <a:xfrm>
          <a:off x="0" y="5001173"/>
          <a:ext cx="9049064" cy="125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000" kern="1200" dirty="0"/>
            <a:t>4. </a:t>
          </a:r>
          <a:r>
            <a:rPr lang="vi-VN" sz="3000" kern="1200" dirty="0" err="1"/>
            <a:t>Stronger</a:t>
          </a:r>
          <a:r>
            <a:rPr lang="vi-VN" sz="3000" kern="1200" dirty="0"/>
            <a:t> </a:t>
          </a:r>
          <a:r>
            <a:rPr lang="vi-VN" sz="3000" kern="1200" dirty="0" err="1"/>
            <a:t>call</a:t>
          </a:r>
          <a:r>
            <a:rPr lang="vi-VN" sz="3000" kern="1200" dirty="0"/>
            <a:t> </a:t>
          </a:r>
          <a:r>
            <a:rPr lang="vi-VN" sz="3000" kern="1200" dirty="0" err="1"/>
            <a:t>for</a:t>
          </a:r>
          <a:r>
            <a:rPr lang="vi-VN" sz="3000" kern="1200" dirty="0"/>
            <a:t> </a:t>
          </a:r>
          <a:r>
            <a:rPr lang="vi-VN" sz="3000" kern="1200" dirty="0" err="1"/>
            <a:t>international</a:t>
          </a:r>
          <a:r>
            <a:rPr lang="vi-VN" sz="3000" kern="1200" dirty="0"/>
            <a:t> </a:t>
          </a:r>
          <a:r>
            <a:rPr lang="vi-VN" sz="3000" kern="1200" dirty="0" err="1"/>
            <a:t>law</a:t>
          </a:r>
          <a:r>
            <a:rPr lang="vi-VN" sz="3000" kern="1200" dirty="0"/>
            <a:t> </a:t>
          </a:r>
          <a:r>
            <a:rPr lang="vi-VN" sz="3000" kern="1200" dirty="0" err="1"/>
            <a:t>and</a:t>
          </a:r>
          <a:r>
            <a:rPr lang="vi-VN" sz="3000" kern="1200" dirty="0"/>
            <a:t> </a:t>
          </a:r>
          <a:r>
            <a:rPr lang="vi-VN" sz="3000" kern="1200" dirty="0" err="1"/>
            <a:t>multilateralism</a:t>
          </a:r>
          <a:r>
            <a:rPr lang="vi-VN" sz="3000" kern="1200" dirty="0"/>
            <a:t> </a:t>
          </a:r>
          <a:r>
            <a:rPr lang="vi-VN" sz="3000" kern="1200" dirty="0" err="1"/>
            <a:t>based</a:t>
          </a:r>
          <a:r>
            <a:rPr lang="vi-VN" sz="3000" kern="1200" dirty="0"/>
            <a:t> </a:t>
          </a:r>
          <a:r>
            <a:rPr lang="vi-VN" sz="3000" kern="1200" dirty="0" err="1"/>
            <a:t>on</a:t>
          </a:r>
          <a:r>
            <a:rPr lang="vi-VN" sz="3000" kern="1200" dirty="0"/>
            <a:t> UN Charter</a:t>
          </a:r>
        </a:p>
      </dsp:txBody>
      <dsp:txXfrm>
        <a:off x="0" y="5001173"/>
        <a:ext cx="9049064" cy="1250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3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8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4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0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5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6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4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3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4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71714" y="-1191883"/>
            <a:ext cx="4493885" cy="3614271"/>
          </a:xfrm>
        </p:spPr>
        <p:txBody>
          <a:bodyPr>
            <a:normAutofit/>
          </a:bodyPr>
          <a:lstStyle/>
          <a:p>
            <a:pPr algn="l"/>
            <a:r>
              <a:rPr lang="vi-VN" sz="3000" b="1" i="0" dirty="0"/>
              <a:t>SECURITY IN ASIA PACIFIC (2018 – 2021): ISSUES </a:t>
            </a:r>
            <a:r>
              <a:rPr lang="vi-VN" sz="3000" b="1" i="0" dirty="0" err="1"/>
              <a:t>and</a:t>
            </a:r>
            <a:r>
              <a:rPr lang="vi-VN" sz="3000" b="1" i="0" dirty="0"/>
              <a:t> RECOMMENDATIONS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015489" y="4386729"/>
            <a:ext cx="4726184" cy="193787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vi-VN" dirty="0" err="1"/>
              <a:t>Asia</a:t>
            </a:r>
            <a:r>
              <a:rPr lang="vi-VN" dirty="0"/>
              <a:t> – </a:t>
            </a:r>
            <a:r>
              <a:rPr lang="vi-VN" dirty="0" err="1"/>
              <a:t>Europe</a:t>
            </a:r>
            <a:r>
              <a:rPr lang="vi-VN" dirty="0"/>
              <a:t> </a:t>
            </a:r>
            <a:r>
              <a:rPr lang="vi-VN" dirty="0" err="1"/>
              <a:t>People's</a:t>
            </a:r>
            <a:r>
              <a:rPr lang="vi-VN" dirty="0"/>
              <a:t> </a:t>
            </a:r>
            <a:r>
              <a:rPr lang="vi-VN" dirty="0" err="1"/>
              <a:t>Forum</a:t>
            </a:r>
            <a:r>
              <a:rPr lang="vi-VN" dirty="0"/>
              <a:t> 2021</a:t>
            </a:r>
            <a:endParaRPr lang="vi-VN"/>
          </a:p>
          <a:p>
            <a:pPr algn="l"/>
            <a:endParaRPr lang="vi-VN" i="1"/>
          </a:p>
          <a:p>
            <a:pPr algn="l"/>
            <a:r>
              <a:rPr lang="vi-VN" i="1" err="1"/>
              <a:t>By</a:t>
            </a:r>
            <a:r>
              <a:rPr lang="vi-VN" i="1"/>
              <a:t> </a:t>
            </a:r>
            <a:r>
              <a:rPr lang="vi-VN" i="1" err="1"/>
              <a:t>Nguyen</a:t>
            </a:r>
            <a:r>
              <a:rPr lang="vi-VN" i="1"/>
              <a:t> </a:t>
            </a:r>
            <a:r>
              <a:rPr lang="vi-VN" i="1" err="1"/>
              <a:t>Bich</a:t>
            </a:r>
            <a:r>
              <a:rPr lang="vi-VN" i="1"/>
              <a:t> </a:t>
            </a:r>
            <a:r>
              <a:rPr lang="vi-VN" i="1" err="1"/>
              <a:t>Ngoc</a:t>
            </a:r>
            <a:endParaRPr lang="vi-VN" i="1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2E889C-BF1F-40B2-86C2-92153DB7E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8034" y="0"/>
            <a:ext cx="6553966" cy="35426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851108" y="4783369"/>
            <a:ext cx="5340893" cy="20746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21640" y="0"/>
            <a:ext cx="1268175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Ảnh có chứa bản đồ&#10;&#10;Mô tả được tự động tạo">
            <a:extLst>
              <a:ext uri="{FF2B5EF4-FFF2-40B4-BE49-F238E27FC236}">
                <a16:creationId xmlns:a16="http://schemas.microsoft.com/office/drawing/2014/main" id="{9C9A8480-2843-4B32-862F-9BFA8BF5C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3265"/>
          <a:stretch/>
        </p:blipFill>
        <p:spPr>
          <a:xfrm>
            <a:off x="5856516" y="536736"/>
            <a:ext cx="5802084" cy="578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27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1262FF-32A4-4F7E-B4B3-DF5D17A85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3" y="260231"/>
            <a:ext cx="9906000" cy="1094609"/>
          </a:xfrm>
        </p:spPr>
        <p:txBody>
          <a:bodyPr/>
          <a:lstStyle/>
          <a:p>
            <a:r>
              <a:rPr lang="vi-VN">
                <a:solidFill>
                  <a:srgbClr val="EB3A13"/>
                </a:solidFill>
                <a:ea typeface="+mj-lt"/>
                <a:cs typeface="+mj-lt"/>
              </a:rPr>
              <a:t>SOUTH CHINA SEA DISPUTE</a:t>
            </a:r>
            <a:endParaRPr lang="vi-VN" i="0">
              <a:ea typeface="+mj-lt"/>
              <a:cs typeface="+mj-lt"/>
            </a:endParaRPr>
          </a:p>
          <a:p>
            <a:endParaRPr lang="vi-VN" dirty="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5806B08-3877-43BD-9BB1-0622A2A3C71D}"/>
              </a:ext>
            </a:extLst>
          </p:cNvPr>
          <p:cNvSpPr txBox="1"/>
          <p:nvPr/>
        </p:nvSpPr>
        <p:spPr>
          <a:xfrm>
            <a:off x="1170496" y="1127361"/>
            <a:ext cx="10104407" cy="48320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800" b="1" u="sng" dirty="0"/>
              <a:t>Other countries' responses to </a:t>
            </a:r>
            <a:r>
              <a:rPr lang="vi-VN" sz="2800" b="1" u="sng"/>
              <a:t>China's assertiveness</a:t>
            </a:r>
            <a:r>
              <a:rPr lang="vi-VN" sz="2800" b="1" dirty="0"/>
              <a:t> </a:t>
            </a:r>
          </a:p>
          <a:p>
            <a:endParaRPr lang="vi-VN" sz="2800" b="1" dirty="0"/>
          </a:p>
          <a:p>
            <a:pPr marL="457200" indent="-457200">
              <a:buFont typeface="Arial"/>
              <a:buChar char="•"/>
            </a:pPr>
            <a:r>
              <a:rPr lang="vi-VN" sz="2800" b="1" dirty="0"/>
              <a:t>In 2020 many countries filed note verbales to the United Nations to reject China's sweeping claims in SCS, including Philippines, Malaysia, Vietnam, </a:t>
            </a:r>
            <a:r>
              <a:rPr lang="vi-VN" sz="2800" b="1"/>
              <a:t>Indonesia, Australia, US, France, UK and Germany (E3) </a:t>
            </a:r>
          </a:p>
          <a:p>
            <a:pPr marL="457200" indent="-457200">
              <a:buFont typeface="Arial"/>
              <a:buChar char="•"/>
            </a:pPr>
            <a:endParaRPr lang="vi-VN" sz="2800" b="1" dirty="0"/>
          </a:p>
          <a:p>
            <a:pPr marL="457200" indent="-457200">
              <a:buFont typeface="Arial"/>
              <a:buChar char="•"/>
            </a:pPr>
            <a:r>
              <a:rPr lang="vi-VN" sz="2800" b="1"/>
              <a:t>Freedom of navigation operations (FONOP) were carried out by the US, France and UK </a:t>
            </a:r>
            <a:endParaRPr lang="vi-VN" sz="2800" b="1" dirty="0"/>
          </a:p>
          <a:p>
            <a:pPr marL="457200" indent="-457200">
              <a:buFont typeface="Arial"/>
              <a:buChar char="•"/>
            </a:pPr>
            <a:endParaRPr lang="vi-VN" sz="2800" b="1" dirty="0"/>
          </a:p>
          <a:p>
            <a:pPr marL="457200" indent="-457200">
              <a:buFont typeface="Arial"/>
              <a:buChar char="•"/>
            </a:pPr>
            <a:r>
              <a:rPr lang="vi-VN" sz="2800" b="1"/>
              <a:t>Call for upholding of international law, particularly the UNCLOS 1982</a:t>
            </a:r>
            <a:endParaRPr lang="vi-VN" sz="2800" b="1" dirty="0"/>
          </a:p>
          <a:p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870528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69A5737-8D36-4BF8-AC7D-2AA2B6B63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8"/>
            <a:ext cx="3818316" cy="690030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493114 w 3818316"/>
              <a:gd name="connsiteY2" fmla="*/ 6863976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252194 w 3818316"/>
              <a:gd name="connsiteY2" fmla="*/ 6853025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316" h="6863976">
                <a:moveTo>
                  <a:pt x="0" y="0"/>
                </a:moveTo>
                <a:lnTo>
                  <a:pt x="3818316" y="0"/>
                </a:lnTo>
                <a:lnTo>
                  <a:pt x="2252194" y="6853025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DBE885C0-BECE-488C-BFAF-F2B5CFAB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10" y="714374"/>
            <a:ext cx="2472454" cy="1857375"/>
          </a:xfrm>
        </p:spPr>
        <p:txBody>
          <a:bodyPr anchor="t">
            <a:normAutofit/>
          </a:bodyPr>
          <a:lstStyle/>
          <a:p>
            <a:r>
              <a:rPr lang="vi-VN" sz="2800">
                <a:solidFill>
                  <a:srgbClr val="EB3A13"/>
                </a:solidFill>
              </a:rPr>
              <a:t>I. REGIONAL SECURITY: KEY ISSUES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2ECE8B0-6962-4F5B-830A-E8F8F9726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759626"/>
            <a:ext cx="3484282" cy="40953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AF673E-0279-495F-A8A9-F84D0AB5A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259294"/>
            <a:ext cx="4748213" cy="159571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hỗ dành sẵn cho Nội dung 2">
            <a:extLst>
              <a:ext uri="{FF2B5EF4-FFF2-40B4-BE49-F238E27FC236}">
                <a16:creationId xmlns:a16="http://schemas.microsoft.com/office/drawing/2014/main" id="{35324DA6-A02D-43AE-9684-C93F97123A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864117"/>
              </p:ext>
            </p:extLst>
          </p:nvPr>
        </p:nvGraphicFramePr>
        <p:xfrm>
          <a:off x="4106586" y="788465"/>
          <a:ext cx="7424423" cy="524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013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69A5737-8D36-4BF8-AC7D-2AA2B6B63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8"/>
            <a:ext cx="3818316" cy="690030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493114 w 3818316"/>
              <a:gd name="connsiteY2" fmla="*/ 6863976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252194 w 3818316"/>
              <a:gd name="connsiteY2" fmla="*/ 6853025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316" h="6863976">
                <a:moveTo>
                  <a:pt x="0" y="0"/>
                </a:moveTo>
                <a:lnTo>
                  <a:pt x="3818316" y="0"/>
                </a:lnTo>
                <a:lnTo>
                  <a:pt x="2252194" y="6853025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DBE885C0-BECE-488C-BFAF-F2B5CFAB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10" y="714374"/>
            <a:ext cx="2472454" cy="1857375"/>
          </a:xfrm>
        </p:spPr>
        <p:txBody>
          <a:bodyPr anchor="t">
            <a:normAutofit/>
          </a:bodyPr>
          <a:lstStyle/>
          <a:p>
            <a:r>
              <a:rPr lang="vi-VN" sz="2800">
                <a:solidFill>
                  <a:srgbClr val="EB3A13"/>
                </a:solidFill>
              </a:rPr>
              <a:t>I. REGIONAL SECURITY: KEY ISSUES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2ECE8B0-6962-4F5B-830A-E8F8F9726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759626"/>
            <a:ext cx="3484282" cy="40953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AF673E-0279-495F-A8A9-F84D0AB5A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259294"/>
            <a:ext cx="4748213" cy="159571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hỗ dành sẵn cho Nội dung 16">
            <a:extLst>
              <a:ext uri="{FF2B5EF4-FFF2-40B4-BE49-F238E27FC236}">
                <a16:creationId xmlns:a16="http://schemas.microsoft.com/office/drawing/2014/main" id="{B17AB29A-ABF0-4491-B64A-0E81E126F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641" y="327404"/>
            <a:ext cx="6757359" cy="57209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vi-VN" sz="3200" b="1" dirty="0"/>
              <a:t>1. PANDEMIC </a:t>
            </a:r>
          </a:p>
          <a:p>
            <a:pPr marL="0" indent="0">
              <a:buNone/>
            </a:pPr>
            <a:endParaRPr lang="vi-VN" sz="3200" b="1" dirty="0"/>
          </a:p>
          <a:p>
            <a:pPr marL="0" indent="0">
              <a:buNone/>
            </a:pPr>
            <a:r>
              <a:rPr lang="vi-VN" sz="3200" b="1" dirty="0" err="1"/>
              <a:t>Most</a:t>
            </a:r>
            <a:r>
              <a:rPr lang="vi-VN" sz="3200" b="1" dirty="0"/>
              <a:t> </a:t>
            </a:r>
            <a:r>
              <a:rPr lang="vi-VN" sz="3200" b="1" dirty="0" err="1"/>
              <a:t>serious</a:t>
            </a:r>
            <a:r>
              <a:rPr lang="vi-VN" sz="3200" b="1" dirty="0"/>
              <a:t> </a:t>
            </a:r>
            <a:r>
              <a:rPr lang="vi-VN" sz="3200" b="1" dirty="0" err="1"/>
              <a:t>outbreak</a:t>
            </a:r>
            <a:r>
              <a:rPr lang="vi-VN" sz="3200" b="1" dirty="0"/>
              <a:t> in </a:t>
            </a:r>
            <a:r>
              <a:rPr lang="vi-VN" sz="3200" b="1" dirty="0" err="1"/>
              <a:t>Asia</a:t>
            </a:r>
            <a:r>
              <a:rPr lang="vi-VN" sz="3200" b="1" dirty="0"/>
              <a:t> </a:t>
            </a:r>
            <a:r>
              <a:rPr lang="vi-VN" sz="3200" b="1" dirty="0" err="1"/>
              <a:t>Pacific</a:t>
            </a:r>
            <a:r>
              <a:rPr lang="vi-VN" sz="3200" b="1" dirty="0"/>
              <a:t>, </a:t>
            </a:r>
            <a:r>
              <a:rPr lang="vi-VN" sz="3200" b="1" dirty="0" err="1"/>
              <a:t>particularly</a:t>
            </a:r>
            <a:r>
              <a:rPr lang="vi-VN" sz="3200" b="1" dirty="0"/>
              <a:t> </a:t>
            </a:r>
            <a:r>
              <a:rPr lang="vi-VN" sz="3200" b="1" dirty="0" err="1"/>
              <a:t>India</a:t>
            </a:r>
            <a:r>
              <a:rPr lang="vi-VN" sz="3200" b="1" dirty="0"/>
              <a:t> </a:t>
            </a:r>
            <a:r>
              <a:rPr lang="vi-VN" sz="3200" b="1" dirty="0" err="1"/>
              <a:t>and</a:t>
            </a:r>
            <a:r>
              <a:rPr lang="vi-VN" sz="3200" b="1" dirty="0"/>
              <a:t> </a:t>
            </a:r>
            <a:r>
              <a:rPr lang="vi-VN" sz="3200" b="1" dirty="0" err="1"/>
              <a:t>Southeast</a:t>
            </a:r>
            <a:r>
              <a:rPr lang="vi-VN" sz="3200" b="1" dirty="0"/>
              <a:t> </a:t>
            </a:r>
            <a:r>
              <a:rPr lang="vi-VN" sz="3200" b="1" dirty="0" err="1"/>
              <a:t>Asia</a:t>
            </a:r>
            <a:r>
              <a:rPr lang="vi-VN" sz="3200" b="1" dirty="0"/>
              <a:t> in 2021</a:t>
            </a:r>
            <a:endParaRPr lang="vi-VN" dirty="0"/>
          </a:p>
          <a:p>
            <a:pPr marL="0" indent="0">
              <a:buNone/>
            </a:pPr>
            <a:r>
              <a:rPr lang="vi-VN" sz="3200" b="1" dirty="0" err="1"/>
              <a:t>Southeast</a:t>
            </a:r>
            <a:r>
              <a:rPr lang="vi-VN" sz="3200" b="1" dirty="0"/>
              <a:t> </a:t>
            </a:r>
            <a:r>
              <a:rPr lang="vi-VN" sz="3200" b="1" dirty="0" err="1"/>
              <a:t>Asia</a:t>
            </a:r>
            <a:r>
              <a:rPr lang="vi-VN" sz="3200" b="1" dirty="0"/>
              <a:t>: 3 639 268 </a:t>
            </a:r>
            <a:r>
              <a:rPr lang="vi-VN" sz="3200" b="1" dirty="0" err="1"/>
              <a:t>cases</a:t>
            </a:r>
            <a:r>
              <a:rPr lang="vi-VN" sz="3200" b="1" dirty="0"/>
              <a:t> </a:t>
            </a:r>
          </a:p>
          <a:p>
            <a:pPr marL="0" indent="0">
              <a:buNone/>
            </a:pPr>
            <a:r>
              <a:rPr lang="vi-VN" sz="3200" b="1" dirty="0" err="1"/>
              <a:t>India</a:t>
            </a:r>
            <a:r>
              <a:rPr lang="vi-VN" sz="3200" b="1" dirty="0"/>
              <a:t>: 24 </a:t>
            </a:r>
            <a:r>
              <a:rPr lang="vi-VN" sz="3200" b="1" dirty="0" err="1"/>
              <a:t>mil</a:t>
            </a:r>
            <a:r>
              <a:rPr lang="vi-VN" sz="3200" b="1" dirty="0"/>
              <a:t>. </a:t>
            </a:r>
            <a:r>
              <a:rPr lang="vi-VN" sz="3200" b="1" dirty="0" err="1"/>
              <a:t>Cases</a:t>
            </a:r>
            <a:r>
              <a:rPr lang="vi-VN" sz="3200" b="1" dirty="0"/>
              <a:t> </a:t>
            </a:r>
          </a:p>
          <a:p>
            <a:pPr marL="0" indent="0">
              <a:buNone/>
            </a:pPr>
            <a:endParaRPr lang="vi-VN" sz="3200" b="1" dirty="0"/>
          </a:p>
          <a:p>
            <a:pPr marL="0" indent="0">
              <a:buNone/>
            </a:pPr>
            <a:r>
              <a:rPr lang="vi-VN" sz="3200" b="1" dirty="0"/>
              <a:t>(</a:t>
            </a:r>
            <a:r>
              <a:rPr lang="vi-VN" sz="3200" b="1" dirty="0" err="1"/>
              <a:t>Source</a:t>
            </a:r>
            <a:r>
              <a:rPr lang="vi-VN" sz="3200" b="1" dirty="0"/>
              <a:t>: ASEAN </a:t>
            </a:r>
            <a:r>
              <a:rPr lang="vi-VN" sz="3200" b="1" dirty="0" err="1"/>
              <a:t>Health</a:t>
            </a:r>
            <a:r>
              <a:rPr lang="vi-VN" sz="3200" b="1" dirty="0"/>
              <a:t> </a:t>
            </a:r>
            <a:r>
              <a:rPr lang="vi-VN" sz="3200" b="1" dirty="0" err="1"/>
              <a:t>Sector</a:t>
            </a:r>
            <a:r>
              <a:rPr lang="vi-VN" sz="3200" b="1" dirty="0"/>
              <a:t>) </a:t>
            </a:r>
          </a:p>
        </p:txBody>
      </p:sp>
    </p:spTree>
    <p:extLst>
      <p:ext uri="{BB962C8B-B14F-4D97-AF65-F5344CB8AC3E}">
        <p14:creationId xmlns:p14="http://schemas.microsoft.com/office/powerpoint/2010/main" val="343413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DBE885C0-BECE-488C-BFAF-F2B5CFAB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07" y="-199678"/>
            <a:ext cx="8072716" cy="1456660"/>
          </a:xfrm>
        </p:spPr>
        <p:txBody>
          <a:bodyPr>
            <a:normAutofit/>
          </a:bodyPr>
          <a:lstStyle/>
          <a:p>
            <a:r>
              <a:rPr lang="vi-VN" sz="3400" dirty="0">
                <a:solidFill>
                  <a:srgbClr val="FF0000"/>
                </a:solidFill>
              </a:rPr>
              <a:t>I. REGIONAL SECURITY: KEY ISSUES</a:t>
            </a:r>
          </a:p>
        </p:txBody>
      </p:sp>
      <p:sp>
        <p:nvSpPr>
          <p:cNvPr id="17" name="Chỗ dành sẵn cho Nội dung 16">
            <a:extLst>
              <a:ext uri="{FF2B5EF4-FFF2-40B4-BE49-F238E27FC236}">
                <a16:creationId xmlns:a16="http://schemas.microsoft.com/office/drawing/2014/main" id="{B17AB29A-ABF0-4491-B64A-0E81E126F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169" y="355774"/>
            <a:ext cx="6548716" cy="19144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vi-VN" sz="3200" b="1" dirty="0"/>
              <a:t>3. CLIMATE CHANGE </a:t>
            </a:r>
          </a:p>
          <a:p>
            <a:pPr marL="0" indent="0">
              <a:buNone/>
            </a:pPr>
            <a:r>
              <a:rPr lang="vi-VN" sz="3200" b="1" dirty="0" err="1"/>
              <a:t>Extreme</a:t>
            </a:r>
            <a:r>
              <a:rPr lang="vi-VN" sz="3200" b="1" dirty="0"/>
              <a:t> </a:t>
            </a:r>
            <a:r>
              <a:rPr lang="vi-VN" sz="3200" b="1" dirty="0" err="1"/>
              <a:t>weather</a:t>
            </a:r>
            <a:r>
              <a:rPr lang="vi-VN" sz="3200" b="1" dirty="0"/>
              <a:t> </a:t>
            </a:r>
            <a:r>
              <a:rPr lang="vi-VN" sz="3200" b="1" dirty="0" err="1"/>
              <a:t>and</a:t>
            </a:r>
            <a:r>
              <a:rPr lang="vi-VN" sz="3200" b="1" dirty="0"/>
              <a:t> </a:t>
            </a:r>
            <a:r>
              <a:rPr lang="vi-VN" sz="3200" b="1" dirty="0" err="1"/>
              <a:t>natural</a:t>
            </a:r>
            <a:r>
              <a:rPr lang="vi-VN" sz="3200" b="1" dirty="0"/>
              <a:t> </a:t>
            </a:r>
            <a:r>
              <a:rPr lang="vi-VN" sz="3200" b="1" dirty="0" err="1"/>
              <a:t>disasters</a:t>
            </a:r>
            <a:r>
              <a:rPr lang="vi-VN" sz="3200" b="1" dirty="0"/>
              <a:t> </a:t>
            </a:r>
          </a:p>
        </p:txBody>
      </p:sp>
      <p:sp>
        <p:nvSpPr>
          <p:cNvPr id="52" name="Rectangle 23">
            <a:extLst>
              <a:ext uri="{FF2B5EF4-FFF2-40B4-BE49-F238E27FC236}">
                <a16:creationId xmlns:a16="http://schemas.microsoft.com/office/drawing/2014/main" id="{6C745475-F6E1-4944-B2F1-A82F3444F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7323273" y="-18942"/>
            <a:ext cx="4868727" cy="6895884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323794 w 6699211"/>
              <a:gd name="connsiteY0" fmla="*/ 5461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323794 w 6699211"/>
              <a:gd name="connsiteY4" fmla="*/ 54619 h 6857998"/>
              <a:gd name="connsiteX0" fmla="*/ 2323794 w 6699211"/>
              <a:gd name="connsiteY0" fmla="*/ 18674 h 6822053"/>
              <a:gd name="connsiteX1" fmla="*/ 6699211 w 6699211"/>
              <a:gd name="connsiteY1" fmla="*/ 0 h 6822053"/>
              <a:gd name="connsiteX2" fmla="*/ 6699211 w 6699211"/>
              <a:gd name="connsiteY2" fmla="*/ 6822053 h 6822053"/>
              <a:gd name="connsiteX3" fmla="*/ 0 w 6699211"/>
              <a:gd name="connsiteY3" fmla="*/ 6808405 h 6822053"/>
              <a:gd name="connsiteX4" fmla="*/ 2323794 w 6699211"/>
              <a:gd name="connsiteY4" fmla="*/ 18674 h 6822053"/>
              <a:gd name="connsiteX0" fmla="*/ 3105369 w 7480786"/>
              <a:gd name="connsiteY0" fmla="*/ 18674 h 6822053"/>
              <a:gd name="connsiteX1" fmla="*/ 7480786 w 7480786"/>
              <a:gd name="connsiteY1" fmla="*/ 0 h 6822053"/>
              <a:gd name="connsiteX2" fmla="*/ 7480786 w 7480786"/>
              <a:gd name="connsiteY2" fmla="*/ 6822053 h 6822053"/>
              <a:gd name="connsiteX3" fmla="*/ 0 w 7480786"/>
              <a:gd name="connsiteY3" fmla="*/ 6820387 h 6822053"/>
              <a:gd name="connsiteX4" fmla="*/ 3105369 w 7480786"/>
              <a:gd name="connsiteY4" fmla="*/ 18674 h 682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786" h="6822053">
                <a:moveTo>
                  <a:pt x="3105369" y="18674"/>
                </a:moveTo>
                <a:lnTo>
                  <a:pt x="7480786" y="0"/>
                </a:lnTo>
                <a:lnTo>
                  <a:pt x="7480786" y="6822053"/>
                </a:lnTo>
                <a:lnTo>
                  <a:pt x="0" y="6820387"/>
                </a:lnTo>
                <a:lnTo>
                  <a:pt x="3105369" y="186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2F61726-9292-4844-9EBF-341051AAF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0256" y="0"/>
            <a:ext cx="4651744" cy="26130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Hình ảnh 3" descr="Ảnh có chứa bầu trời, nước, thuyền, ngoài trời&#10;&#10;Mô tả được tự động tạo">
            <a:extLst>
              <a:ext uri="{FF2B5EF4-FFF2-40B4-BE49-F238E27FC236}">
                <a16:creationId xmlns:a16="http://schemas.microsoft.com/office/drawing/2014/main" id="{6E4F7A56-4BEC-4FD1-B5A1-380F0929A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7" y="2031696"/>
            <a:ext cx="3054779" cy="2032865"/>
          </a:xfrm>
          <a:prstGeom prst="rect">
            <a:avLst/>
          </a:prstGeom>
        </p:spPr>
      </p:pic>
      <p:pic>
        <p:nvPicPr>
          <p:cNvPr id="5" name="Hình ảnh 5" descr="Ảnh có chứa cây, ngoài trời, thung lũng, thiên nhiên&#10;&#10;Mô tả được tự động tạo">
            <a:extLst>
              <a:ext uri="{FF2B5EF4-FFF2-40B4-BE49-F238E27FC236}">
                <a16:creationId xmlns:a16="http://schemas.microsoft.com/office/drawing/2014/main" id="{D04E329C-E08E-47B6-9E4E-0010F45D4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254" y="3037468"/>
            <a:ext cx="3428591" cy="2062905"/>
          </a:xfrm>
          <a:prstGeom prst="rect">
            <a:avLst/>
          </a:prstGeom>
        </p:spPr>
      </p:pic>
      <p:pic>
        <p:nvPicPr>
          <p:cNvPr id="4" name="Hình ảnh 4" descr="Ảnh có chứa ngoài trời, vài&#10;&#10;Mô tả được tự động tạo">
            <a:extLst>
              <a:ext uri="{FF2B5EF4-FFF2-40B4-BE49-F238E27FC236}">
                <a16:creationId xmlns:a16="http://schemas.microsoft.com/office/drawing/2014/main" id="{0EACE482-0906-402A-8F41-5D73AA1F7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599" y="4437048"/>
            <a:ext cx="4726416" cy="213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6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69A5737-8D36-4BF8-AC7D-2AA2B6B63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8"/>
            <a:ext cx="3818316" cy="690030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493114 w 3818316"/>
              <a:gd name="connsiteY2" fmla="*/ 6863976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252194 w 3818316"/>
              <a:gd name="connsiteY2" fmla="*/ 6853025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316" h="6863976">
                <a:moveTo>
                  <a:pt x="0" y="0"/>
                </a:moveTo>
                <a:lnTo>
                  <a:pt x="3818316" y="0"/>
                </a:lnTo>
                <a:lnTo>
                  <a:pt x="2252194" y="6853025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DBE885C0-BECE-488C-BFAF-F2B5CFAB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10" y="714374"/>
            <a:ext cx="2831887" cy="1857375"/>
          </a:xfrm>
        </p:spPr>
        <p:txBody>
          <a:bodyPr anchor="t">
            <a:normAutofit/>
          </a:bodyPr>
          <a:lstStyle/>
          <a:p>
            <a:r>
              <a:rPr lang="vi-VN" sz="3200" dirty="0">
                <a:solidFill>
                  <a:srgbClr val="EB3A13"/>
                </a:solidFill>
              </a:rPr>
              <a:t>I. REGIONAL SECURITY: KEY ISSUES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2ECE8B0-6962-4F5B-830A-E8F8F9726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759626"/>
            <a:ext cx="3484282" cy="40953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AF673E-0279-495F-A8A9-F84D0AB5A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259294"/>
            <a:ext cx="4748213" cy="159571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hỗ dành sẵn cho Nội dung 2">
            <a:extLst>
              <a:ext uri="{FF2B5EF4-FFF2-40B4-BE49-F238E27FC236}">
                <a16:creationId xmlns:a16="http://schemas.microsoft.com/office/drawing/2014/main" id="{8EFD6DF6-A326-4CB0-AEF6-3F6E5A9B0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979380"/>
              </p:ext>
            </p:extLst>
          </p:nvPr>
        </p:nvGraphicFramePr>
        <p:xfrm>
          <a:off x="4106586" y="788465"/>
          <a:ext cx="7424423" cy="524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554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1B98E458-5158-4A3C-9B66-A0D5ABCF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350" y="541964"/>
            <a:ext cx="4768938" cy="38186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EB3A13"/>
                </a:solidFill>
              </a:rPr>
              <a:t>Mekong issue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Hình ảnh 7" descr="Ảnh có chứa bản đồ&#10;&#10;Mô tả được tự động tạo">
            <a:extLst>
              <a:ext uri="{FF2B5EF4-FFF2-40B4-BE49-F238E27FC236}">
                <a16:creationId xmlns:a16="http://schemas.microsoft.com/office/drawing/2014/main" id="{A0F6C5BC-DEB3-46EE-8FD1-B873FEC0B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3263" y="25480"/>
            <a:ext cx="3859624" cy="6856763"/>
          </a:xfrm>
        </p:spPr>
      </p:pic>
    </p:spTree>
    <p:extLst>
      <p:ext uri="{BB962C8B-B14F-4D97-AF65-F5344CB8AC3E}">
        <p14:creationId xmlns:p14="http://schemas.microsoft.com/office/powerpoint/2010/main" val="529638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1B98E458-5158-4A3C-9B66-A0D5ABCF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EB3A13"/>
                </a:solidFill>
              </a:rPr>
              <a:t>Mekong issue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FE2A9DF-48A8-4753-AD2B-2E268B7F0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5791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 sz="2800" dirty="0" err="1"/>
              <a:t>Upstream</a:t>
            </a:r>
            <a:r>
              <a:rPr lang="vi-VN" sz="2800" dirty="0"/>
              <a:t> </a:t>
            </a:r>
            <a:r>
              <a:rPr lang="vi-VN" sz="2800" dirty="0" err="1"/>
              <a:t>dams</a:t>
            </a:r>
            <a:r>
              <a:rPr lang="vi-VN" sz="2800" dirty="0"/>
              <a:t> </a:t>
            </a:r>
            <a:r>
              <a:rPr lang="vi-VN" sz="2800" dirty="0" err="1"/>
              <a:t>and</a:t>
            </a:r>
            <a:r>
              <a:rPr lang="vi-VN" sz="2800" dirty="0"/>
              <a:t> </a:t>
            </a:r>
            <a:r>
              <a:rPr lang="vi-VN" sz="2800" dirty="0" err="1"/>
              <a:t>climate</a:t>
            </a:r>
            <a:r>
              <a:rPr lang="vi-VN" sz="2800" dirty="0"/>
              <a:t> </a:t>
            </a:r>
            <a:r>
              <a:rPr lang="vi-VN" sz="2800" dirty="0" err="1"/>
              <a:t>change</a:t>
            </a:r>
            <a:r>
              <a:rPr lang="vi-VN" sz="2800" dirty="0"/>
              <a:t> </a:t>
            </a:r>
            <a:r>
              <a:rPr lang="vi-VN" sz="2800" dirty="0" err="1"/>
              <a:t>cause</a:t>
            </a:r>
            <a:r>
              <a:rPr lang="vi-VN" sz="2800" dirty="0"/>
              <a:t> </a:t>
            </a:r>
            <a:r>
              <a:rPr lang="vi-VN" sz="2800" dirty="0" err="1"/>
              <a:t>more</a:t>
            </a:r>
            <a:r>
              <a:rPr lang="vi-VN" sz="2800" dirty="0"/>
              <a:t> </a:t>
            </a:r>
            <a:r>
              <a:rPr lang="vi-VN" sz="2800" dirty="0" err="1"/>
              <a:t>and</a:t>
            </a:r>
            <a:r>
              <a:rPr lang="vi-VN" sz="2800" dirty="0"/>
              <a:t> </a:t>
            </a:r>
            <a:r>
              <a:rPr lang="vi-VN" sz="2800" dirty="0" err="1"/>
              <a:t>more</a:t>
            </a:r>
            <a:r>
              <a:rPr lang="vi-VN" sz="2800" dirty="0"/>
              <a:t> </a:t>
            </a:r>
            <a:r>
              <a:rPr lang="vi-VN" sz="2800" dirty="0" err="1"/>
              <a:t>serious</a:t>
            </a:r>
            <a:r>
              <a:rPr lang="vi-VN" sz="2800" dirty="0"/>
              <a:t> </a:t>
            </a:r>
            <a:r>
              <a:rPr lang="vi-VN" sz="2800" dirty="0" err="1"/>
              <a:t>consequences</a:t>
            </a:r>
            <a:r>
              <a:rPr lang="vi-VN" sz="2800" dirty="0"/>
              <a:t> to the </a:t>
            </a:r>
            <a:r>
              <a:rPr lang="vi-VN" sz="2800" dirty="0" err="1"/>
              <a:t>Mekong</a:t>
            </a:r>
            <a:r>
              <a:rPr lang="vi-VN" sz="2800" dirty="0"/>
              <a:t> </a:t>
            </a:r>
            <a:r>
              <a:rPr lang="vi-VN" sz="2800" dirty="0" err="1"/>
              <a:t>delta</a:t>
            </a:r>
            <a:endParaRPr lang="vi-VN" sz="2800" dirty="0"/>
          </a:p>
          <a:p>
            <a:r>
              <a:rPr lang="vi-VN" sz="2800" dirty="0"/>
              <a:t>In 2020 the </a:t>
            </a:r>
            <a:r>
              <a:rPr lang="vi-VN" sz="2800" dirty="0" err="1"/>
              <a:t>most</a:t>
            </a:r>
            <a:r>
              <a:rPr lang="vi-VN" sz="2800" dirty="0"/>
              <a:t> </a:t>
            </a:r>
            <a:r>
              <a:rPr lang="vi-VN" sz="2800" dirty="0" err="1"/>
              <a:t>severe</a:t>
            </a:r>
            <a:r>
              <a:rPr lang="vi-VN" sz="2800" dirty="0"/>
              <a:t> </a:t>
            </a:r>
            <a:r>
              <a:rPr lang="vi-VN" sz="2800" dirty="0" err="1"/>
              <a:t>drought</a:t>
            </a:r>
            <a:r>
              <a:rPr lang="vi-VN" sz="2800" dirty="0"/>
              <a:t> in </a:t>
            </a:r>
            <a:r>
              <a:rPr lang="vi-VN" sz="2800" dirty="0" err="1"/>
              <a:t>history</a:t>
            </a:r>
            <a:r>
              <a:rPr lang="vi-VN" sz="2800" dirty="0"/>
              <a:t> </a:t>
            </a:r>
            <a:r>
              <a:rPr lang="vi-VN" sz="2800" dirty="0" err="1"/>
              <a:t>of</a:t>
            </a:r>
            <a:r>
              <a:rPr lang="vi-VN" sz="2800" dirty="0"/>
              <a:t> the </a:t>
            </a:r>
            <a:r>
              <a:rPr lang="vi-VN" sz="2800" dirty="0" err="1"/>
              <a:t>subregion</a:t>
            </a:r>
            <a:endParaRPr lang="vi-VN" sz="2800" dirty="0"/>
          </a:p>
          <a:p>
            <a:r>
              <a:rPr lang="vi-VN" sz="2800" dirty="0">
                <a:ea typeface="+mn-lt"/>
                <a:cs typeface="+mn-lt"/>
              </a:rPr>
              <a:t>The </a:t>
            </a:r>
            <a:r>
              <a:rPr lang="vi-VN" sz="2800" dirty="0" err="1">
                <a:ea typeface="+mn-lt"/>
                <a:cs typeface="+mn-lt"/>
              </a:rPr>
              <a:t>most</a:t>
            </a:r>
            <a:r>
              <a:rPr lang="vi-VN" sz="2800" dirty="0">
                <a:ea typeface="+mn-lt"/>
                <a:cs typeface="+mn-lt"/>
              </a:rPr>
              <a:t> </a:t>
            </a:r>
            <a:r>
              <a:rPr lang="vi-VN" sz="2800" dirty="0" err="1">
                <a:ea typeface="+mn-lt"/>
                <a:cs typeface="+mn-lt"/>
              </a:rPr>
              <a:t>serious</a:t>
            </a:r>
            <a:r>
              <a:rPr lang="vi-VN" sz="2800" dirty="0">
                <a:ea typeface="+mn-lt"/>
                <a:cs typeface="+mn-lt"/>
              </a:rPr>
              <a:t> </a:t>
            </a:r>
            <a:r>
              <a:rPr lang="vi-VN" sz="2800" dirty="0" err="1"/>
              <a:t>salt</a:t>
            </a:r>
            <a:r>
              <a:rPr lang="vi-VN" sz="2800" dirty="0"/>
              <a:t> </a:t>
            </a:r>
            <a:r>
              <a:rPr lang="vi-VN" sz="2800" dirty="0" err="1"/>
              <a:t>intrusion</a:t>
            </a:r>
            <a:r>
              <a:rPr lang="vi-VN" sz="2800" dirty="0"/>
              <a:t> </a:t>
            </a:r>
            <a:r>
              <a:rPr lang="vi-VN" sz="2800" dirty="0" err="1"/>
              <a:t>from</a:t>
            </a:r>
            <a:r>
              <a:rPr lang="vi-VN" sz="2800" dirty="0"/>
              <a:t> the </a:t>
            </a:r>
            <a:r>
              <a:rPr lang="vi-VN" sz="2800" dirty="0" err="1"/>
              <a:t>sea</a:t>
            </a:r>
            <a:r>
              <a:rPr lang="vi-VN" sz="2800" dirty="0"/>
              <a:t> in the </a:t>
            </a:r>
            <a:r>
              <a:rPr lang="vi-VN" sz="2800" dirty="0" err="1"/>
              <a:t>last</a:t>
            </a:r>
            <a:r>
              <a:rPr lang="vi-VN" sz="2800" dirty="0"/>
              <a:t> 100 </a:t>
            </a:r>
            <a:r>
              <a:rPr lang="vi-VN" sz="2800" dirty="0" err="1"/>
              <a:t>years</a:t>
            </a:r>
            <a:endParaRPr lang="vi-VN" sz="2800" dirty="0"/>
          </a:p>
          <a:p>
            <a:r>
              <a:rPr lang="vi-VN" sz="2800" dirty="0" err="1"/>
              <a:t>Precipitation</a:t>
            </a:r>
            <a:r>
              <a:rPr lang="vi-VN" sz="2800" dirty="0"/>
              <a:t> in </a:t>
            </a:r>
            <a:r>
              <a:rPr lang="vi-VN" sz="2800" dirty="0" err="1"/>
              <a:t>Mekong</a:t>
            </a:r>
            <a:r>
              <a:rPr lang="vi-VN" sz="2800" dirty="0"/>
              <a:t> </a:t>
            </a:r>
            <a:r>
              <a:rPr lang="vi-VN" sz="2800" dirty="0" err="1"/>
              <a:t>delta</a:t>
            </a:r>
            <a:r>
              <a:rPr lang="vi-VN" sz="2800" dirty="0"/>
              <a:t> </a:t>
            </a:r>
            <a:r>
              <a:rPr lang="vi-VN" sz="2800" dirty="0" err="1"/>
              <a:t>of</a:t>
            </a:r>
            <a:r>
              <a:rPr lang="vi-VN" sz="2800" dirty="0"/>
              <a:t> </a:t>
            </a:r>
            <a:r>
              <a:rPr lang="vi-VN" sz="2800" dirty="0" err="1"/>
              <a:t>Vietnam</a:t>
            </a:r>
            <a:r>
              <a:rPr lang="vi-VN" sz="2800" dirty="0"/>
              <a:t> </a:t>
            </a:r>
            <a:r>
              <a:rPr lang="vi-VN" sz="2800" dirty="0" err="1"/>
              <a:t>decreased</a:t>
            </a:r>
            <a:r>
              <a:rPr lang="vi-VN" sz="2800" dirty="0"/>
              <a:t> </a:t>
            </a:r>
            <a:r>
              <a:rPr lang="vi-VN" sz="2800" dirty="0" err="1"/>
              <a:t>by</a:t>
            </a:r>
            <a:r>
              <a:rPr lang="vi-VN" sz="2800" dirty="0"/>
              <a:t> 30 – 40% </a:t>
            </a:r>
            <a:r>
              <a:rPr lang="vi-VN" sz="2800" dirty="0" err="1"/>
              <a:t>of</a:t>
            </a:r>
            <a:r>
              <a:rPr lang="vi-VN" sz="2800" dirty="0"/>
              <a:t> the </a:t>
            </a:r>
            <a:r>
              <a:rPr lang="vi-VN" sz="2800" dirty="0" err="1"/>
              <a:t>yearly</a:t>
            </a:r>
            <a:r>
              <a:rPr lang="vi-VN" sz="2800" dirty="0"/>
              <a:t> </a:t>
            </a:r>
            <a:r>
              <a:rPr lang="vi-VN" sz="2800" dirty="0" err="1"/>
              <a:t>average</a:t>
            </a:r>
            <a:endParaRPr lang="vi-VN" sz="2800" dirty="0"/>
          </a:p>
          <a:p>
            <a:r>
              <a:rPr lang="vi-VN" sz="2800" dirty="0"/>
              <a:t>The </a:t>
            </a:r>
            <a:r>
              <a:rPr lang="vi-VN" sz="2800" dirty="0" err="1"/>
              <a:t>water</a:t>
            </a:r>
            <a:r>
              <a:rPr lang="vi-VN" sz="2800" dirty="0"/>
              <a:t> </a:t>
            </a:r>
            <a:r>
              <a:rPr lang="vi-VN" sz="2800" dirty="0" err="1"/>
              <a:t>level</a:t>
            </a:r>
            <a:r>
              <a:rPr lang="vi-VN" sz="2800" dirty="0"/>
              <a:t> in </a:t>
            </a:r>
            <a:r>
              <a:rPr lang="vi-VN" sz="2800" dirty="0" err="1"/>
              <a:t>Tongle</a:t>
            </a:r>
            <a:r>
              <a:rPr lang="vi-VN" sz="2800" dirty="0"/>
              <a:t> </a:t>
            </a:r>
            <a:r>
              <a:rPr lang="vi-VN" sz="2800" dirty="0" err="1"/>
              <a:t>Sap</a:t>
            </a:r>
            <a:r>
              <a:rPr lang="vi-VN" sz="2800" dirty="0"/>
              <a:t> (Cambodia) </a:t>
            </a:r>
            <a:r>
              <a:rPr lang="vi-VN" sz="2800" dirty="0" err="1"/>
              <a:t>went</a:t>
            </a:r>
            <a:r>
              <a:rPr lang="vi-VN" sz="2800" dirty="0"/>
              <a:t> </a:t>
            </a:r>
            <a:r>
              <a:rPr lang="vi-VN" sz="2800" dirty="0" err="1"/>
              <a:t>down</a:t>
            </a:r>
            <a:r>
              <a:rPr lang="vi-VN" sz="2800" dirty="0"/>
              <a:t> </a:t>
            </a:r>
            <a:r>
              <a:rPr lang="vi-VN" sz="2800" dirty="0" err="1"/>
              <a:t>by</a:t>
            </a:r>
            <a:r>
              <a:rPr lang="vi-VN" sz="2800" dirty="0"/>
              <a:t> 2.5 </a:t>
            </a:r>
            <a:r>
              <a:rPr lang="vi-VN" sz="2800" dirty="0" err="1"/>
              <a:t>times</a:t>
            </a:r>
            <a:r>
              <a:rPr lang="vi-VN" sz="2800" dirty="0"/>
              <a:t> </a:t>
            </a:r>
            <a:r>
              <a:rPr lang="vi-VN" sz="2800" dirty="0" err="1"/>
              <a:t>of</a:t>
            </a:r>
            <a:r>
              <a:rPr lang="vi-VN" sz="2800" dirty="0"/>
              <a:t> the </a:t>
            </a:r>
            <a:r>
              <a:rPr lang="vi-VN" sz="2800" dirty="0" err="1"/>
              <a:t>average</a:t>
            </a:r>
            <a:r>
              <a:rPr lang="vi-VN" sz="2800" dirty="0"/>
              <a:t>. 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157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812B206-25E9-4F8B-AED7-8353BA62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49100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142A6D3-8DB2-4EE4-B19A-4C40D070F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0990" y="4849100"/>
            <a:ext cx="2366826" cy="20089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D73BD45-87D9-44BD-8E6F-A575FFD9C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2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849099"/>
            <a:ext cx="3027816" cy="100445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êu đề 1">
            <a:extLst>
              <a:ext uri="{FF2B5EF4-FFF2-40B4-BE49-F238E27FC236}">
                <a16:creationId xmlns:a16="http://schemas.microsoft.com/office/drawing/2014/main" id="{1B98E458-5158-4A3C-9B66-A0D5ABCF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95894"/>
            <a:ext cx="9144000" cy="1043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i="1" kern="1200" cap="all" baseline="0" dirty="0">
                <a:solidFill>
                  <a:srgbClr val="EB3A13"/>
                </a:solidFill>
                <a:latin typeface="+mj-lt"/>
                <a:ea typeface="+mj-ea"/>
                <a:cs typeface="+mj-cs"/>
              </a:rPr>
              <a:t>Mekong issue</a:t>
            </a:r>
          </a:p>
        </p:txBody>
      </p:sp>
      <p:pic>
        <p:nvPicPr>
          <p:cNvPr id="6" name="Hình ảnh 6" descr="Ảnh có chứa mặt đất, ngoài trời, cây, bầu trời&#10;&#10;Mô tả được tự động tạo">
            <a:extLst>
              <a:ext uri="{FF2B5EF4-FFF2-40B4-BE49-F238E27FC236}">
                <a16:creationId xmlns:a16="http://schemas.microsoft.com/office/drawing/2014/main" id="{AAF9BB85-1EEC-4559-A373-C0711B418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36859"/>
            <a:ext cx="5388261" cy="3596664"/>
          </a:xfrm>
          <a:prstGeom prst="rect">
            <a:avLst/>
          </a:prstGeom>
        </p:spPr>
      </p:pic>
      <p:pic>
        <p:nvPicPr>
          <p:cNvPr id="7" name="Hình ảnh 7" descr="Ảnh có chứa nước, bầu trời, ngoài trời, thiên nhiên&#10;&#10;Mô tả được tự động tạo">
            <a:extLst>
              <a:ext uri="{FF2B5EF4-FFF2-40B4-BE49-F238E27FC236}">
                <a16:creationId xmlns:a16="http://schemas.microsoft.com/office/drawing/2014/main" id="{B779A9F5-1EA5-45FA-98FD-A7A0D4A55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992" y="643595"/>
            <a:ext cx="5388261" cy="3583193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178E38C-83CD-4BC6-893D-662EF9BFA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602477" y="4849098"/>
            <a:ext cx="339224" cy="20089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965CFDB-63A4-4033-A10B-8444138F6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2420" y="4849097"/>
            <a:ext cx="3309580" cy="138214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532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1B98E458-5158-4A3C-9B66-A0D5ABCF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EB3A13"/>
                </a:solidFill>
              </a:rPr>
              <a:t>Mekong issue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FE2A9DF-48A8-4753-AD2B-2E268B7F0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806569"/>
            <a:ext cx="5458046" cy="606437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vi-VN" sz="2800" b="1" dirty="0"/>
              <a:t>MULTILATERAL MECHANISMS IN THE MEKONG SUBREGION</a:t>
            </a:r>
            <a:endParaRPr lang="vi-VN"/>
          </a:p>
          <a:p>
            <a:r>
              <a:rPr lang="vi-VN" sz="2800" dirty="0" err="1"/>
              <a:t>Mekong</a:t>
            </a:r>
            <a:r>
              <a:rPr lang="vi-VN" sz="2800" dirty="0"/>
              <a:t> </a:t>
            </a:r>
            <a:r>
              <a:rPr lang="vi-VN" sz="2800" dirty="0" err="1"/>
              <a:t>River</a:t>
            </a:r>
            <a:r>
              <a:rPr lang="vi-VN" sz="2800" dirty="0"/>
              <a:t> </a:t>
            </a:r>
            <a:r>
              <a:rPr lang="vi-VN" sz="2800" dirty="0" err="1"/>
              <a:t>Commission</a:t>
            </a:r>
            <a:r>
              <a:rPr lang="vi-VN" sz="2800" dirty="0"/>
              <a:t> (MRC)</a:t>
            </a:r>
          </a:p>
          <a:p>
            <a:r>
              <a:rPr lang="vi-VN" sz="2800" dirty="0"/>
              <a:t>ACMECS</a:t>
            </a:r>
          </a:p>
          <a:p>
            <a:r>
              <a:rPr lang="vi-VN" sz="2800" dirty="0" err="1"/>
              <a:t>Mekong</a:t>
            </a:r>
            <a:r>
              <a:rPr lang="vi-VN" sz="2800" dirty="0"/>
              <a:t> – </a:t>
            </a:r>
            <a:r>
              <a:rPr lang="vi-VN" sz="2800" dirty="0" err="1"/>
              <a:t>Lancang</a:t>
            </a:r>
            <a:r>
              <a:rPr lang="vi-VN" sz="2800" dirty="0"/>
              <a:t> </a:t>
            </a:r>
            <a:r>
              <a:rPr lang="vi-VN" sz="2800" dirty="0" err="1"/>
              <a:t>Cooperation</a:t>
            </a:r>
            <a:r>
              <a:rPr lang="vi-VN" sz="2800" dirty="0"/>
              <a:t> (MLC, </a:t>
            </a:r>
            <a:r>
              <a:rPr lang="vi-VN" sz="2800" dirty="0" err="1"/>
              <a:t>launched</a:t>
            </a:r>
            <a:r>
              <a:rPr lang="vi-VN" sz="2800" dirty="0"/>
              <a:t> </a:t>
            </a:r>
            <a:r>
              <a:rPr lang="vi-VN" sz="2800" dirty="0" err="1"/>
              <a:t>by</a:t>
            </a:r>
            <a:r>
              <a:rPr lang="vi-VN" sz="2800" dirty="0"/>
              <a:t> </a:t>
            </a:r>
            <a:r>
              <a:rPr lang="vi-VN" sz="2800" dirty="0" err="1"/>
              <a:t>China</a:t>
            </a:r>
            <a:r>
              <a:rPr lang="vi-VN" sz="2800" dirty="0"/>
              <a:t> in 2016)</a:t>
            </a:r>
          </a:p>
          <a:p>
            <a:r>
              <a:rPr lang="vi-VN" sz="2800" dirty="0" err="1"/>
              <a:t>Japan</a:t>
            </a:r>
            <a:r>
              <a:rPr lang="vi-VN" sz="2800" dirty="0"/>
              <a:t> </a:t>
            </a:r>
            <a:r>
              <a:rPr lang="vi-VN" sz="2800" dirty="0" err="1"/>
              <a:t>incorporated</a:t>
            </a:r>
            <a:r>
              <a:rPr lang="vi-VN" sz="2800" dirty="0"/>
              <a:t> FOIP to the </a:t>
            </a:r>
            <a:r>
              <a:rPr lang="vi-VN" sz="2800" dirty="0" err="1"/>
              <a:t>Mekong</a:t>
            </a:r>
            <a:r>
              <a:rPr lang="vi-VN" sz="2800" dirty="0"/>
              <a:t> </a:t>
            </a:r>
            <a:r>
              <a:rPr lang="vi-VN" sz="2800" dirty="0" err="1"/>
              <a:t>since</a:t>
            </a:r>
            <a:r>
              <a:rPr lang="vi-VN" sz="2800" dirty="0"/>
              <a:t> 2017 </a:t>
            </a:r>
          </a:p>
          <a:p>
            <a:r>
              <a:rPr lang="vi-VN" sz="2800" dirty="0" err="1"/>
              <a:t>Mekong</a:t>
            </a:r>
            <a:r>
              <a:rPr lang="vi-VN" sz="2800" dirty="0"/>
              <a:t> – Han </a:t>
            </a:r>
            <a:r>
              <a:rPr lang="vi-VN" sz="2800" dirty="0" err="1"/>
              <a:t>River</a:t>
            </a:r>
            <a:r>
              <a:rPr lang="vi-VN" sz="2800" dirty="0"/>
              <a:t> </a:t>
            </a:r>
            <a:r>
              <a:rPr lang="vi-VN" sz="2800" dirty="0" err="1"/>
              <a:t>Declaration</a:t>
            </a:r>
            <a:r>
              <a:rPr lang="vi-VN" sz="2800" dirty="0"/>
              <a:t> in 2019 (</a:t>
            </a:r>
            <a:r>
              <a:rPr lang="vi-VN" sz="2800" dirty="0" err="1"/>
              <a:t>Republic</a:t>
            </a:r>
            <a:r>
              <a:rPr lang="vi-VN" sz="2800" dirty="0"/>
              <a:t> </a:t>
            </a:r>
            <a:r>
              <a:rPr lang="vi-VN" sz="2800" dirty="0" err="1"/>
              <a:t>of</a:t>
            </a:r>
            <a:r>
              <a:rPr lang="vi-VN" sz="2800" dirty="0"/>
              <a:t> </a:t>
            </a:r>
            <a:r>
              <a:rPr lang="vi-VN" sz="2800" dirty="0" err="1"/>
              <a:t>Korea</a:t>
            </a:r>
            <a:r>
              <a:rPr lang="vi-VN" sz="2800" dirty="0"/>
              <a:t>) </a:t>
            </a:r>
          </a:p>
          <a:p>
            <a:r>
              <a:rPr lang="vi-VN" sz="2800" dirty="0"/>
              <a:t>The US </a:t>
            </a:r>
            <a:r>
              <a:rPr lang="vi-VN" sz="2800" dirty="0" err="1"/>
              <a:t>upgraded</a:t>
            </a:r>
            <a:r>
              <a:rPr lang="vi-VN" sz="2800" dirty="0"/>
              <a:t> LMI to </a:t>
            </a:r>
            <a:r>
              <a:rPr lang="vi-VN" sz="2800" dirty="0" err="1"/>
              <a:t>Mekong</a:t>
            </a:r>
            <a:r>
              <a:rPr lang="vi-VN" sz="2800" dirty="0"/>
              <a:t> – US </a:t>
            </a:r>
            <a:r>
              <a:rPr lang="vi-VN" sz="2800" dirty="0" err="1"/>
              <a:t>Partnership</a:t>
            </a:r>
            <a:r>
              <a:rPr lang="vi-VN" sz="2800" dirty="0"/>
              <a:t> in 2020 </a:t>
            </a:r>
          </a:p>
          <a:p>
            <a:endParaRPr lang="vi-VN" sz="2800" dirty="0"/>
          </a:p>
          <a:p>
            <a:endParaRPr lang="vi-VN" sz="28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538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E815ED-13EA-42B9-B511-BACE61D1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EB3A13"/>
                </a:solidFill>
              </a:rPr>
              <a:t>III. </a:t>
            </a:r>
            <a:r>
              <a:rPr lang="vi-VN" dirty="0" err="1">
                <a:solidFill>
                  <a:srgbClr val="EB3A13"/>
                </a:solidFill>
              </a:rPr>
              <a:t>Implications</a:t>
            </a:r>
            <a:r>
              <a:rPr lang="vi-VN" dirty="0">
                <a:solidFill>
                  <a:srgbClr val="EB3A13"/>
                </a:solidFill>
              </a:rPr>
              <a:t> </a:t>
            </a:r>
            <a:r>
              <a:rPr lang="vi-VN" dirty="0" err="1">
                <a:solidFill>
                  <a:srgbClr val="EB3A13"/>
                </a:solidFill>
              </a:rPr>
              <a:t>for</a:t>
            </a:r>
            <a:r>
              <a:rPr lang="vi-VN" dirty="0">
                <a:solidFill>
                  <a:srgbClr val="EB3A13"/>
                </a:solidFill>
              </a:rPr>
              <a:t> </a:t>
            </a:r>
            <a:r>
              <a:rPr lang="vi-VN" dirty="0" err="1">
                <a:solidFill>
                  <a:srgbClr val="EB3A13"/>
                </a:solidFill>
              </a:rPr>
              <a:t>Asia</a:t>
            </a:r>
            <a:r>
              <a:rPr lang="vi-VN" dirty="0">
                <a:solidFill>
                  <a:srgbClr val="EB3A13"/>
                </a:solidFill>
              </a:rPr>
              <a:t> – </a:t>
            </a:r>
            <a:r>
              <a:rPr lang="vi-VN" dirty="0" err="1">
                <a:solidFill>
                  <a:srgbClr val="EB3A13"/>
                </a:solidFill>
              </a:rPr>
              <a:t>Europe</a:t>
            </a:r>
            <a:r>
              <a:rPr lang="vi-VN" dirty="0">
                <a:solidFill>
                  <a:srgbClr val="EB3A13"/>
                </a:solidFill>
              </a:rPr>
              <a:t> </a:t>
            </a:r>
            <a:r>
              <a:rPr lang="vi-VN" dirty="0" err="1">
                <a:solidFill>
                  <a:srgbClr val="EB3A13"/>
                </a:solidFill>
              </a:rPr>
              <a:t>security</a:t>
            </a:r>
            <a:endParaRPr lang="vi-VN" dirty="0">
              <a:solidFill>
                <a:srgbClr val="EB3A13"/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161856-6BA2-419D-8FD9-2D01C2DC8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vi-VN" sz="3600" dirty="0"/>
              <a:t>1. </a:t>
            </a:r>
            <a:r>
              <a:rPr lang="vi-VN" sz="3600" dirty="0" err="1"/>
              <a:t>Escalation</a:t>
            </a:r>
            <a:r>
              <a:rPr lang="vi-VN" sz="3600" dirty="0"/>
              <a:t> </a:t>
            </a:r>
            <a:r>
              <a:rPr lang="vi-VN" sz="3600" dirty="0" err="1"/>
              <a:t>of</a:t>
            </a:r>
            <a:r>
              <a:rPr lang="vi-VN" sz="3600" dirty="0"/>
              <a:t> </a:t>
            </a:r>
            <a:r>
              <a:rPr lang="vi-VN" sz="3600" dirty="0" err="1"/>
              <a:t>tension</a:t>
            </a:r>
            <a:r>
              <a:rPr lang="vi-VN" sz="3600" dirty="0"/>
              <a:t> </a:t>
            </a:r>
          </a:p>
          <a:p>
            <a:r>
              <a:rPr lang="vi-VN" sz="3600" dirty="0"/>
              <a:t>2. </a:t>
            </a:r>
            <a:r>
              <a:rPr lang="vi-VN" sz="3600" dirty="0" err="1"/>
              <a:t>Danger</a:t>
            </a:r>
            <a:r>
              <a:rPr lang="vi-VN" sz="3600" dirty="0"/>
              <a:t> to </a:t>
            </a:r>
            <a:r>
              <a:rPr lang="vi-VN" sz="3600" dirty="0" err="1"/>
              <a:t>human</a:t>
            </a:r>
            <a:r>
              <a:rPr lang="vi-VN" sz="3600" dirty="0"/>
              <a:t> </a:t>
            </a:r>
            <a:r>
              <a:rPr lang="vi-VN" sz="3600" dirty="0" err="1"/>
              <a:t>security</a:t>
            </a:r>
            <a:r>
              <a:rPr lang="vi-VN" sz="3600" dirty="0"/>
              <a:t> </a:t>
            </a:r>
          </a:p>
          <a:p>
            <a:r>
              <a:rPr lang="vi-VN" sz="3600" dirty="0"/>
              <a:t>3. </a:t>
            </a:r>
            <a:r>
              <a:rPr lang="vi-VN" sz="3600" dirty="0" err="1"/>
              <a:t>Hindrance</a:t>
            </a:r>
            <a:r>
              <a:rPr lang="vi-VN" sz="3600" dirty="0"/>
              <a:t> to post-Covid-19 </a:t>
            </a:r>
            <a:r>
              <a:rPr lang="vi-VN" sz="3600" dirty="0" err="1"/>
              <a:t>economic</a:t>
            </a:r>
            <a:r>
              <a:rPr lang="vi-VN" sz="3600" dirty="0"/>
              <a:t> </a:t>
            </a:r>
            <a:r>
              <a:rPr lang="vi-VN" sz="3600" dirty="0" err="1"/>
              <a:t>recovery</a:t>
            </a:r>
            <a:endParaRPr lang="vi-VN" sz="3600" dirty="0"/>
          </a:p>
          <a:p>
            <a:r>
              <a:rPr lang="vi-VN" sz="3600" dirty="0"/>
              <a:t>4. </a:t>
            </a:r>
            <a:r>
              <a:rPr lang="vi-VN" sz="3600" dirty="0" err="1"/>
              <a:t>International</a:t>
            </a:r>
            <a:r>
              <a:rPr lang="vi-VN" sz="3600" dirty="0"/>
              <a:t> </a:t>
            </a:r>
            <a:r>
              <a:rPr lang="vi-VN" sz="3600" dirty="0" err="1"/>
              <a:t>law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22707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2EE5C650-1D69-4441-8226-F6364F72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vi-VN" dirty="0" err="1">
                <a:solidFill>
                  <a:srgbClr val="EB3A13"/>
                </a:solidFill>
              </a:rPr>
              <a:t>Content</a:t>
            </a:r>
            <a:endParaRPr lang="vi-VN">
              <a:solidFill>
                <a:srgbClr val="EB3A13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D0CF21-CD50-4701-9DEE-E15650289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2623302"/>
            <a:ext cx="9932896" cy="35536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vi-VN" sz="3600" dirty="0"/>
              <a:t>I. </a:t>
            </a:r>
            <a:r>
              <a:rPr lang="vi-VN" sz="3600" err="1"/>
              <a:t>Regional</a:t>
            </a:r>
            <a:r>
              <a:rPr lang="vi-VN" sz="3600" dirty="0"/>
              <a:t> </a:t>
            </a:r>
            <a:r>
              <a:rPr lang="vi-VN" sz="3600" err="1"/>
              <a:t>context</a:t>
            </a:r>
            <a:r>
              <a:rPr lang="vi-VN" sz="3600" dirty="0"/>
              <a:t> in </a:t>
            </a:r>
            <a:r>
              <a:rPr lang="vi-VN" sz="3600" err="1"/>
              <a:t>Asia</a:t>
            </a:r>
            <a:r>
              <a:rPr lang="vi-VN" sz="3600" dirty="0"/>
              <a:t> </a:t>
            </a:r>
            <a:r>
              <a:rPr lang="vi-VN" sz="3600" err="1"/>
              <a:t>Pacific</a:t>
            </a:r>
            <a:endParaRPr lang="vi-VN" sz="3600" dirty="0"/>
          </a:p>
          <a:p>
            <a:pPr marL="0" indent="0">
              <a:buNone/>
            </a:pPr>
            <a:r>
              <a:rPr lang="vi-VN" sz="3600" dirty="0"/>
              <a:t>II. </a:t>
            </a:r>
            <a:r>
              <a:rPr lang="vi-VN" sz="3600" err="1"/>
              <a:t>Regional</a:t>
            </a:r>
            <a:r>
              <a:rPr lang="vi-VN" sz="3600" dirty="0"/>
              <a:t> </a:t>
            </a:r>
            <a:r>
              <a:rPr lang="vi-VN" sz="3600" err="1"/>
              <a:t>security</a:t>
            </a:r>
            <a:r>
              <a:rPr lang="vi-VN" sz="3600" dirty="0"/>
              <a:t>: </a:t>
            </a:r>
            <a:r>
              <a:rPr lang="vi-VN" sz="3600" err="1"/>
              <a:t>Key</a:t>
            </a:r>
            <a:r>
              <a:rPr lang="vi-VN" sz="3600" dirty="0"/>
              <a:t> </a:t>
            </a:r>
            <a:r>
              <a:rPr lang="vi-VN" sz="3600" err="1"/>
              <a:t>issues</a:t>
            </a:r>
            <a:endParaRPr lang="vi-VN" sz="3600" dirty="0"/>
          </a:p>
          <a:p>
            <a:pPr marL="0" indent="0">
              <a:buNone/>
            </a:pPr>
            <a:r>
              <a:rPr lang="vi-VN" sz="3600" dirty="0"/>
              <a:t>III. </a:t>
            </a:r>
            <a:r>
              <a:rPr lang="vi-VN" sz="3600" err="1"/>
              <a:t>Implications</a:t>
            </a:r>
            <a:r>
              <a:rPr lang="vi-VN" sz="3600" dirty="0"/>
              <a:t> </a:t>
            </a:r>
            <a:r>
              <a:rPr lang="vi-VN" sz="3600" err="1"/>
              <a:t>for</a:t>
            </a:r>
            <a:r>
              <a:rPr lang="vi-VN" sz="3600" dirty="0"/>
              <a:t> </a:t>
            </a:r>
            <a:r>
              <a:rPr lang="vi-VN" sz="3600" err="1"/>
              <a:t>Asia</a:t>
            </a:r>
            <a:r>
              <a:rPr lang="vi-VN" sz="3600" dirty="0"/>
              <a:t> – </a:t>
            </a:r>
            <a:r>
              <a:rPr lang="vi-VN" sz="3600" err="1"/>
              <a:t>Europe</a:t>
            </a:r>
            <a:r>
              <a:rPr lang="vi-VN" sz="3600" dirty="0"/>
              <a:t> </a:t>
            </a:r>
            <a:r>
              <a:rPr lang="vi-VN" sz="3600" err="1"/>
              <a:t>security</a:t>
            </a:r>
            <a:endParaRPr lang="vi-VN" sz="3600" dirty="0"/>
          </a:p>
          <a:p>
            <a:pPr marL="0" indent="0">
              <a:buNone/>
            </a:pPr>
            <a:r>
              <a:rPr lang="vi-VN" sz="3600" dirty="0"/>
              <a:t>IV. </a:t>
            </a:r>
            <a:r>
              <a:rPr lang="vi-VN" sz="3600" err="1"/>
              <a:t>Recommendations</a:t>
            </a:r>
            <a:r>
              <a:rPr lang="vi-VN" sz="3600" dirty="0"/>
              <a:t>: </a:t>
            </a:r>
            <a:r>
              <a:rPr lang="vi-VN" sz="3600" err="1"/>
              <a:t>What</a:t>
            </a:r>
            <a:r>
              <a:rPr lang="vi-VN" sz="3600" dirty="0"/>
              <a:t> </a:t>
            </a:r>
            <a:r>
              <a:rPr lang="vi-VN" sz="3600" err="1"/>
              <a:t>should</a:t>
            </a:r>
            <a:r>
              <a:rPr lang="vi-VN" sz="3600" dirty="0"/>
              <a:t> be </a:t>
            </a:r>
            <a:r>
              <a:rPr lang="vi-VN" sz="3600" err="1"/>
              <a:t>done</a:t>
            </a:r>
            <a:r>
              <a:rPr lang="vi-VN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2787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E815ED-13EA-42B9-B511-BACE61D1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EB3A13"/>
                </a:solidFill>
              </a:rPr>
              <a:t>III. </a:t>
            </a:r>
            <a:r>
              <a:rPr lang="vi-VN" dirty="0" err="1">
                <a:solidFill>
                  <a:srgbClr val="EB3A13"/>
                </a:solidFill>
              </a:rPr>
              <a:t>Implications</a:t>
            </a:r>
            <a:r>
              <a:rPr lang="vi-VN" dirty="0">
                <a:solidFill>
                  <a:srgbClr val="EB3A13"/>
                </a:solidFill>
              </a:rPr>
              <a:t> </a:t>
            </a:r>
            <a:r>
              <a:rPr lang="vi-VN" dirty="0" err="1">
                <a:solidFill>
                  <a:srgbClr val="EB3A13"/>
                </a:solidFill>
              </a:rPr>
              <a:t>for</a:t>
            </a:r>
            <a:r>
              <a:rPr lang="vi-VN" dirty="0">
                <a:solidFill>
                  <a:srgbClr val="EB3A13"/>
                </a:solidFill>
              </a:rPr>
              <a:t> </a:t>
            </a:r>
            <a:r>
              <a:rPr lang="vi-VN" dirty="0" err="1">
                <a:solidFill>
                  <a:srgbClr val="EB3A13"/>
                </a:solidFill>
              </a:rPr>
              <a:t>Asia</a:t>
            </a:r>
            <a:r>
              <a:rPr lang="vi-VN" dirty="0">
                <a:solidFill>
                  <a:srgbClr val="EB3A13"/>
                </a:solidFill>
              </a:rPr>
              <a:t> – </a:t>
            </a:r>
            <a:r>
              <a:rPr lang="vi-VN" dirty="0" err="1">
                <a:solidFill>
                  <a:srgbClr val="EB3A13"/>
                </a:solidFill>
              </a:rPr>
              <a:t>Europe</a:t>
            </a:r>
            <a:r>
              <a:rPr lang="vi-VN" dirty="0">
                <a:solidFill>
                  <a:srgbClr val="EB3A13"/>
                </a:solidFill>
              </a:rPr>
              <a:t> </a:t>
            </a:r>
            <a:r>
              <a:rPr lang="vi-VN" dirty="0" err="1">
                <a:solidFill>
                  <a:srgbClr val="EB3A13"/>
                </a:solidFill>
              </a:rPr>
              <a:t>security</a:t>
            </a:r>
            <a:endParaRPr lang="vi-VN" dirty="0">
              <a:solidFill>
                <a:srgbClr val="EB3A13"/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161856-6BA2-419D-8FD9-2D01C2DC8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vi-VN" sz="3600" b="1" dirty="0" err="1"/>
              <a:t>Security</a:t>
            </a:r>
            <a:r>
              <a:rPr lang="vi-VN" sz="3600" b="1" dirty="0"/>
              <a:t> </a:t>
            </a:r>
            <a:r>
              <a:rPr lang="vi-VN" sz="3600" b="1" dirty="0" err="1"/>
              <a:t>of</a:t>
            </a:r>
            <a:r>
              <a:rPr lang="vi-VN" sz="3600" b="1" dirty="0"/>
              <a:t> </a:t>
            </a:r>
            <a:r>
              <a:rPr lang="vi-VN" sz="3600" b="1" dirty="0" err="1"/>
              <a:t>Asia</a:t>
            </a:r>
            <a:r>
              <a:rPr lang="vi-VN" sz="3600" b="1" dirty="0"/>
              <a:t> </a:t>
            </a:r>
            <a:r>
              <a:rPr lang="vi-VN" sz="3600" b="1" dirty="0" err="1"/>
              <a:t>and</a:t>
            </a:r>
            <a:r>
              <a:rPr lang="vi-VN" sz="3600" b="1" dirty="0"/>
              <a:t> </a:t>
            </a:r>
            <a:r>
              <a:rPr lang="vi-VN" sz="3600" b="1" dirty="0" err="1"/>
              <a:t>Europe</a:t>
            </a:r>
            <a:r>
              <a:rPr lang="vi-VN" sz="3600" b="1" dirty="0"/>
              <a:t> </a:t>
            </a:r>
            <a:r>
              <a:rPr lang="vi-VN" sz="3600" b="1" dirty="0" err="1"/>
              <a:t>has</a:t>
            </a:r>
            <a:r>
              <a:rPr lang="vi-VN" sz="3600" b="1" dirty="0"/>
              <a:t> </a:t>
            </a:r>
            <a:r>
              <a:rPr lang="vi-VN" sz="3600" b="1" dirty="0" err="1"/>
              <a:t>become</a:t>
            </a:r>
            <a:r>
              <a:rPr lang="vi-VN" sz="3600" b="1" dirty="0"/>
              <a:t> </a:t>
            </a:r>
            <a:r>
              <a:rPr lang="vi-VN" sz="3600" b="1" dirty="0" err="1"/>
              <a:t>more</a:t>
            </a:r>
            <a:r>
              <a:rPr lang="vi-VN" sz="3600" b="1" dirty="0"/>
              <a:t> </a:t>
            </a:r>
            <a:r>
              <a:rPr lang="vi-VN" sz="3600" b="1" dirty="0" err="1"/>
              <a:t>and</a:t>
            </a:r>
            <a:r>
              <a:rPr lang="vi-VN" sz="3600" b="1" dirty="0"/>
              <a:t> </a:t>
            </a:r>
            <a:r>
              <a:rPr lang="vi-VN" sz="3600" b="1" dirty="0" err="1"/>
              <a:t>more</a:t>
            </a:r>
            <a:r>
              <a:rPr lang="vi-VN" sz="3600" b="1" dirty="0"/>
              <a:t> </a:t>
            </a:r>
            <a:r>
              <a:rPr lang="vi-VN" sz="3600" b="1" dirty="0" err="1"/>
              <a:t>intertwined</a:t>
            </a:r>
            <a:endParaRPr lang="vi-VN" b="1" dirty="0" err="1"/>
          </a:p>
          <a:p>
            <a:r>
              <a:rPr lang="vi-VN" sz="3600" dirty="0" err="1"/>
              <a:t>Territorial</a:t>
            </a:r>
            <a:r>
              <a:rPr lang="vi-VN" sz="3600" dirty="0"/>
              <a:t> </a:t>
            </a:r>
            <a:r>
              <a:rPr lang="vi-VN" sz="3600" dirty="0" err="1"/>
              <a:t>disputes</a:t>
            </a:r>
            <a:r>
              <a:rPr lang="vi-VN" sz="3600" dirty="0"/>
              <a:t>: </a:t>
            </a:r>
            <a:r>
              <a:rPr lang="vi-VN" sz="3600" dirty="0" err="1"/>
              <a:t>Nagorno-Karabakh</a:t>
            </a:r>
            <a:r>
              <a:rPr lang="vi-VN" sz="3600" dirty="0"/>
              <a:t>, Israel – </a:t>
            </a:r>
            <a:r>
              <a:rPr lang="vi-VN" sz="3600" dirty="0" err="1"/>
              <a:t>Palestine</a:t>
            </a:r>
            <a:endParaRPr lang="vi-VN" sz="3600" dirty="0"/>
          </a:p>
          <a:p>
            <a:r>
              <a:rPr lang="vi-VN" sz="3600" dirty="0" err="1"/>
              <a:t>Arm</a:t>
            </a:r>
            <a:r>
              <a:rPr lang="vi-VN" sz="3600" dirty="0"/>
              <a:t> </a:t>
            </a:r>
            <a:r>
              <a:rPr lang="vi-VN" sz="3600" dirty="0" err="1"/>
              <a:t>control</a:t>
            </a:r>
            <a:r>
              <a:rPr lang="vi-VN" sz="3600" dirty="0"/>
              <a:t>: </a:t>
            </a:r>
            <a:r>
              <a:rPr lang="vi-VN" sz="3600" dirty="0" err="1"/>
              <a:t>Withdrawal</a:t>
            </a:r>
            <a:r>
              <a:rPr lang="vi-VN" sz="3600" dirty="0"/>
              <a:t> </a:t>
            </a:r>
            <a:r>
              <a:rPr lang="vi-VN" sz="3600" dirty="0" err="1"/>
              <a:t>from</a:t>
            </a:r>
            <a:r>
              <a:rPr lang="vi-VN" sz="3600" dirty="0"/>
              <a:t> INF, </a:t>
            </a:r>
            <a:r>
              <a:rPr lang="vi-VN" sz="3600" dirty="0" err="1"/>
              <a:t>Treaty</a:t>
            </a:r>
            <a:r>
              <a:rPr lang="vi-VN" sz="3600" dirty="0"/>
              <a:t> </a:t>
            </a:r>
            <a:r>
              <a:rPr lang="vi-VN" sz="3600" dirty="0" err="1"/>
              <a:t>on</a:t>
            </a:r>
            <a:r>
              <a:rPr lang="vi-VN" sz="3600" dirty="0"/>
              <a:t> </a:t>
            </a:r>
            <a:r>
              <a:rPr lang="vi-VN" sz="3600" dirty="0" err="1"/>
              <a:t>Open</a:t>
            </a:r>
            <a:r>
              <a:rPr lang="vi-VN" sz="3600" dirty="0"/>
              <a:t> </a:t>
            </a:r>
            <a:r>
              <a:rPr lang="vi-VN" sz="3600" dirty="0" err="1"/>
              <a:t>Skies</a:t>
            </a:r>
            <a:r>
              <a:rPr lang="vi-VN" sz="3600" dirty="0"/>
              <a:t>, Iran </a:t>
            </a:r>
            <a:r>
              <a:rPr lang="vi-VN" sz="3600" dirty="0" err="1"/>
              <a:t>nuclear</a:t>
            </a:r>
            <a:r>
              <a:rPr lang="vi-VN" sz="3600" dirty="0"/>
              <a:t> </a:t>
            </a:r>
            <a:r>
              <a:rPr lang="vi-VN" sz="3600" dirty="0" err="1"/>
              <a:t>issue</a:t>
            </a:r>
            <a:endParaRPr lang="vi-VN" sz="3600" dirty="0"/>
          </a:p>
          <a:p>
            <a:r>
              <a:rPr lang="vi-VN" sz="3600" dirty="0" err="1"/>
              <a:t>Climate</a:t>
            </a:r>
            <a:r>
              <a:rPr lang="vi-VN" sz="3600" dirty="0"/>
              <a:t> </a:t>
            </a:r>
            <a:r>
              <a:rPr lang="vi-VN" sz="3600" dirty="0" err="1"/>
              <a:t>change</a:t>
            </a:r>
            <a:r>
              <a:rPr lang="vi-VN" sz="3600" dirty="0"/>
              <a:t>, </a:t>
            </a:r>
            <a:r>
              <a:rPr lang="vi-VN" sz="3600" dirty="0" err="1"/>
              <a:t>Terrorism</a:t>
            </a:r>
            <a:r>
              <a:rPr lang="vi-VN" sz="3600" dirty="0"/>
              <a:t>, </a:t>
            </a:r>
            <a:r>
              <a:rPr lang="vi-VN" sz="3600" dirty="0" err="1"/>
              <a:t>Cybersecurity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828454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9A5737-8D36-4BF8-AC7D-2AA2B6B63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8"/>
            <a:ext cx="3818316" cy="690030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493114 w 3818316"/>
              <a:gd name="connsiteY2" fmla="*/ 6863976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252194 w 3818316"/>
              <a:gd name="connsiteY2" fmla="*/ 6853025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316" h="6863976">
                <a:moveTo>
                  <a:pt x="0" y="0"/>
                </a:moveTo>
                <a:lnTo>
                  <a:pt x="3818316" y="0"/>
                </a:lnTo>
                <a:lnTo>
                  <a:pt x="2252194" y="6853025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4213A008-3D31-400F-8C12-7CCD9A33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57" y="254299"/>
            <a:ext cx="5002867" cy="1397300"/>
          </a:xfrm>
        </p:spPr>
        <p:txBody>
          <a:bodyPr anchor="t">
            <a:norm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IV. </a:t>
            </a:r>
            <a:r>
              <a:rPr lang="vi-VN" sz="3200" dirty="0" err="1">
                <a:solidFill>
                  <a:srgbClr val="FF0000"/>
                </a:solidFill>
              </a:rPr>
              <a:t>Recommendations</a:t>
            </a:r>
            <a:endParaRPr lang="vi-VN" sz="320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2ECE8B0-6962-4F5B-830A-E8F8F9726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759626"/>
            <a:ext cx="3484282" cy="40953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AF673E-0279-495F-A8A9-F84D0AB5A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259294"/>
            <a:ext cx="4748213" cy="159571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ỗ dành sẵn cho Nội dung 2">
            <a:extLst>
              <a:ext uri="{FF2B5EF4-FFF2-40B4-BE49-F238E27FC236}">
                <a16:creationId xmlns:a16="http://schemas.microsoft.com/office/drawing/2014/main" id="{D444CEF4-2015-47AF-8AA4-E1A07B9160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630219"/>
              </p:ext>
            </p:extLst>
          </p:nvPr>
        </p:nvGraphicFramePr>
        <p:xfrm>
          <a:off x="4106586" y="788465"/>
          <a:ext cx="7424423" cy="524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911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9A5737-8D36-4BF8-AC7D-2AA2B6B63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8"/>
            <a:ext cx="3818316" cy="690030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493114 w 3818316"/>
              <a:gd name="connsiteY2" fmla="*/ 6863976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252194 w 3818316"/>
              <a:gd name="connsiteY2" fmla="*/ 6853025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316" h="6863976">
                <a:moveTo>
                  <a:pt x="0" y="0"/>
                </a:moveTo>
                <a:lnTo>
                  <a:pt x="3818316" y="0"/>
                </a:lnTo>
                <a:lnTo>
                  <a:pt x="2252194" y="6853025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4213A008-3D31-400F-8C12-7CCD9A33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57" y="254299"/>
            <a:ext cx="5002867" cy="1397300"/>
          </a:xfrm>
        </p:spPr>
        <p:txBody>
          <a:bodyPr anchor="t">
            <a:norm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IV. </a:t>
            </a:r>
            <a:r>
              <a:rPr lang="vi-VN" sz="3200" dirty="0" err="1">
                <a:solidFill>
                  <a:srgbClr val="FF0000"/>
                </a:solidFill>
              </a:rPr>
              <a:t>Recommendations</a:t>
            </a:r>
            <a:endParaRPr lang="vi-VN" sz="320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2ECE8B0-6962-4F5B-830A-E8F8F9726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759626"/>
            <a:ext cx="3484282" cy="40953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AF673E-0279-495F-A8A9-F84D0AB5A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259294"/>
            <a:ext cx="4748213" cy="159571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ỗ dành sẵn cho Nội dung 2">
            <a:extLst>
              <a:ext uri="{FF2B5EF4-FFF2-40B4-BE49-F238E27FC236}">
                <a16:creationId xmlns:a16="http://schemas.microsoft.com/office/drawing/2014/main" id="{D444CEF4-2015-47AF-8AA4-E1A07B9160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291172"/>
              </p:ext>
            </p:extLst>
          </p:nvPr>
        </p:nvGraphicFramePr>
        <p:xfrm>
          <a:off x="2481945" y="788465"/>
          <a:ext cx="9049064" cy="625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892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13A008-3D31-400F-8C12-7CCD9A33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EB3A13"/>
                </a:solidFill>
              </a:rPr>
              <a:t>CONCLUSION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20247D8-CC7A-4718-8749-0CB0E861A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vi-VN" sz="3600" dirty="0" err="1"/>
              <a:t>Peace</a:t>
            </a:r>
            <a:r>
              <a:rPr lang="vi-VN" sz="3600" dirty="0"/>
              <a:t> </a:t>
            </a:r>
            <a:r>
              <a:rPr lang="vi-VN" sz="3600" dirty="0" err="1"/>
              <a:t>movement</a:t>
            </a:r>
            <a:r>
              <a:rPr lang="vi-VN" sz="3600" dirty="0"/>
              <a:t> </a:t>
            </a:r>
            <a:r>
              <a:rPr lang="vi-VN" sz="3600" dirty="0" err="1"/>
              <a:t>and</a:t>
            </a:r>
            <a:r>
              <a:rPr lang="vi-VN" sz="3600" dirty="0"/>
              <a:t> </a:t>
            </a:r>
            <a:r>
              <a:rPr lang="vi-VN" sz="3600" dirty="0" err="1"/>
              <a:t>cooperation</a:t>
            </a:r>
            <a:r>
              <a:rPr lang="vi-VN" sz="3600" dirty="0"/>
              <a:t> </a:t>
            </a:r>
            <a:r>
              <a:rPr lang="vi-VN" sz="3600" dirty="0" err="1"/>
              <a:t>are</a:t>
            </a:r>
            <a:r>
              <a:rPr lang="vi-VN" sz="3600" dirty="0"/>
              <a:t> </a:t>
            </a:r>
            <a:r>
              <a:rPr lang="vi-VN" sz="3600" dirty="0" err="1"/>
              <a:t>critical</a:t>
            </a:r>
            <a:r>
              <a:rPr lang="vi-VN" sz="3600" dirty="0"/>
              <a:t> </a:t>
            </a:r>
            <a:r>
              <a:rPr lang="vi-VN" sz="3600" dirty="0" err="1"/>
              <a:t>for</a:t>
            </a:r>
            <a:r>
              <a:rPr lang="vi-VN" sz="3600" dirty="0"/>
              <a:t> </a:t>
            </a:r>
            <a:r>
              <a:rPr lang="vi-VN" sz="3600" dirty="0" err="1"/>
              <a:t>people's</a:t>
            </a:r>
            <a:r>
              <a:rPr lang="vi-VN" sz="3600" dirty="0"/>
              <a:t> </a:t>
            </a:r>
            <a:r>
              <a:rPr lang="vi-VN" sz="3600" dirty="0" err="1"/>
              <a:t>life</a:t>
            </a:r>
            <a:r>
              <a:rPr lang="vi-VN" sz="3600" dirty="0"/>
              <a:t> </a:t>
            </a:r>
          </a:p>
          <a:p>
            <a:r>
              <a:rPr lang="vi-VN" sz="3600" dirty="0" err="1"/>
              <a:t>Strengthen</a:t>
            </a:r>
            <a:r>
              <a:rPr lang="vi-VN" sz="3600" dirty="0"/>
              <a:t> </a:t>
            </a:r>
            <a:r>
              <a:rPr lang="vi-VN" sz="3600" dirty="0" err="1"/>
              <a:t>multilateralim</a:t>
            </a:r>
            <a:r>
              <a:rPr lang="vi-VN" sz="3600" dirty="0"/>
              <a:t> </a:t>
            </a:r>
            <a:r>
              <a:rPr lang="vi-VN" sz="3600" dirty="0" err="1"/>
              <a:t>and</a:t>
            </a:r>
            <a:r>
              <a:rPr lang="vi-VN" sz="3600" dirty="0"/>
              <a:t> </a:t>
            </a:r>
            <a:r>
              <a:rPr lang="vi-VN" sz="3600" dirty="0" err="1"/>
              <a:t>international</a:t>
            </a:r>
            <a:r>
              <a:rPr lang="vi-VN" sz="3600" dirty="0"/>
              <a:t> </a:t>
            </a:r>
            <a:r>
              <a:rPr lang="vi-VN" sz="3600" dirty="0" err="1"/>
              <a:t>law</a:t>
            </a:r>
          </a:p>
        </p:txBody>
      </p:sp>
    </p:spTree>
    <p:extLst>
      <p:ext uri="{BB962C8B-B14F-4D97-AF65-F5344CB8AC3E}">
        <p14:creationId xmlns:p14="http://schemas.microsoft.com/office/powerpoint/2010/main" val="878723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13A008-3D31-400F-8C12-7CCD9A33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10294188" cy="1382156"/>
          </a:xfrm>
        </p:spPr>
        <p:txBody>
          <a:bodyPr/>
          <a:lstStyle/>
          <a:p>
            <a:r>
              <a:rPr lang="vi-VN" dirty="0">
                <a:solidFill>
                  <a:srgbClr val="EB3A13"/>
                </a:solidFill>
              </a:rPr>
              <a:t>THANK YOU FOR YOUR ATTENTION! </a:t>
            </a:r>
            <a:endParaRPr lang="vi-VN" dirty="0"/>
          </a:p>
        </p:txBody>
      </p:sp>
      <p:pic>
        <p:nvPicPr>
          <p:cNvPr id="4" name="Hình ảnh 4" descr="Ảnh có chứa bầu trời, người, lam&#10;&#10;Mô tả được tự động tạo">
            <a:extLst>
              <a:ext uri="{FF2B5EF4-FFF2-40B4-BE49-F238E27FC236}">
                <a16:creationId xmlns:a16="http://schemas.microsoft.com/office/drawing/2014/main" id="{C1E3C178-8462-4150-8243-C898C4CB3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098" y="1846269"/>
            <a:ext cx="8321615" cy="440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9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DBE885C0-BECE-488C-BFAF-F2B5CFAB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779" y="584791"/>
            <a:ext cx="10234819" cy="1134288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EB3A13"/>
                </a:solidFill>
              </a:rPr>
              <a:t>I. </a:t>
            </a:r>
            <a:r>
              <a:rPr lang="vi-VN" sz="4900" dirty="0">
                <a:solidFill>
                  <a:srgbClr val="EB3A13"/>
                </a:solidFill>
              </a:rPr>
              <a:t>REGIONAL</a:t>
            </a:r>
            <a:r>
              <a:rPr lang="vi-VN" dirty="0">
                <a:solidFill>
                  <a:srgbClr val="EB3A13"/>
                </a:solidFill>
              </a:rPr>
              <a:t> CONTEXT IN ASIA PACIFIC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91D125B-859C-498B-9773-8C1EB1413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2623302"/>
            <a:ext cx="9932896" cy="3553660"/>
          </a:xfrm>
        </p:spPr>
        <p:txBody>
          <a:bodyPr anchor="ctr">
            <a:normAutofit/>
          </a:bodyPr>
          <a:lstStyle/>
          <a:p>
            <a:r>
              <a:rPr lang="vi-VN" sz="3600" dirty="0"/>
              <a:t>1. </a:t>
            </a:r>
            <a:r>
              <a:rPr lang="vi-VN" sz="3600" err="1"/>
              <a:t>Intensification</a:t>
            </a:r>
            <a:r>
              <a:rPr lang="vi-VN" sz="3600" dirty="0"/>
              <a:t> </a:t>
            </a:r>
            <a:r>
              <a:rPr lang="vi-VN" sz="3600" err="1"/>
              <a:t>of</a:t>
            </a:r>
            <a:r>
              <a:rPr lang="vi-VN" sz="3600" dirty="0"/>
              <a:t> </a:t>
            </a:r>
            <a:r>
              <a:rPr lang="vi-VN" sz="3600" err="1"/>
              <a:t>major</a:t>
            </a:r>
            <a:r>
              <a:rPr lang="vi-VN" sz="3600" dirty="0"/>
              <a:t> </a:t>
            </a:r>
            <a:r>
              <a:rPr lang="vi-VN" sz="3600" err="1"/>
              <a:t>powers</a:t>
            </a:r>
            <a:r>
              <a:rPr lang="vi-VN" sz="3600" dirty="0"/>
              <a:t>' </a:t>
            </a:r>
            <a:r>
              <a:rPr lang="vi-VN" sz="3600" err="1"/>
              <a:t>competition</a:t>
            </a:r>
            <a:endParaRPr lang="vi-VN" sz="3600"/>
          </a:p>
          <a:p>
            <a:r>
              <a:rPr lang="vi-VN" sz="3600" dirty="0"/>
              <a:t>2. </a:t>
            </a:r>
            <a:r>
              <a:rPr lang="vi-VN" sz="3600" err="1"/>
              <a:t>Deterioration</a:t>
            </a:r>
            <a:r>
              <a:rPr lang="vi-VN" sz="3600" dirty="0"/>
              <a:t> </a:t>
            </a:r>
            <a:r>
              <a:rPr lang="vi-VN" sz="3600" err="1"/>
              <a:t>of</a:t>
            </a:r>
            <a:r>
              <a:rPr lang="vi-VN" sz="3600" dirty="0"/>
              <a:t> </a:t>
            </a:r>
            <a:r>
              <a:rPr lang="vi-VN" sz="3600" err="1"/>
              <a:t>multilateralism</a:t>
            </a:r>
            <a:r>
              <a:rPr lang="vi-VN" sz="3600" dirty="0"/>
              <a:t> </a:t>
            </a:r>
            <a:r>
              <a:rPr lang="vi-VN" sz="3600" err="1"/>
              <a:t>and</a:t>
            </a:r>
            <a:r>
              <a:rPr lang="vi-VN" sz="3600" dirty="0"/>
              <a:t> </a:t>
            </a:r>
            <a:r>
              <a:rPr lang="vi-VN" sz="3600" err="1"/>
              <a:t>international</a:t>
            </a:r>
            <a:r>
              <a:rPr lang="vi-VN" sz="3600" dirty="0"/>
              <a:t> </a:t>
            </a:r>
            <a:r>
              <a:rPr lang="vi-VN" sz="3600" err="1"/>
              <a:t>law</a:t>
            </a:r>
            <a:endParaRPr lang="vi-VN" sz="3600"/>
          </a:p>
          <a:p>
            <a:r>
              <a:rPr lang="vi-VN" sz="3600" dirty="0"/>
              <a:t>3. </a:t>
            </a:r>
            <a:r>
              <a:rPr lang="vi-VN" sz="3600" err="1"/>
              <a:t>Complexity</a:t>
            </a:r>
            <a:r>
              <a:rPr lang="vi-VN" sz="3600" dirty="0"/>
              <a:t> </a:t>
            </a:r>
            <a:r>
              <a:rPr lang="vi-VN" sz="3600" err="1"/>
              <a:t>of</a:t>
            </a:r>
            <a:r>
              <a:rPr lang="vi-VN" sz="3600" dirty="0"/>
              <a:t> </a:t>
            </a:r>
            <a:r>
              <a:rPr lang="vi-VN" sz="3600" err="1"/>
              <a:t>conventional</a:t>
            </a:r>
            <a:r>
              <a:rPr lang="vi-VN" sz="3600" dirty="0"/>
              <a:t> </a:t>
            </a:r>
            <a:r>
              <a:rPr lang="vi-VN" sz="3600" err="1"/>
              <a:t>and</a:t>
            </a:r>
            <a:r>
              <a:rPr lang="vi-VN" sz="3600" dirty="0"/>
              <a:t> non-</a:t>
            </a:r>
            <a:r>
              <a:rPr lang="vi-VN" sz="3600" err="1"/>
              <a:t>conventional</a:t>
            </a:r>
            <a:r>
              <a:rPr lang="vi-VN" sz="3600" dirty="0"/>
              <a:t> </a:t>
            </a:r>
            <a:r>
              <a:rPr lang="vi-VN" sz="3600" err="1"/>
              <a:t>security</a:t>
            </a:r>
            <a:r>
              <a:rPr lang="vi-VN" sz="3600" dirty="0"/>
              <a:t> </a:t>
            </a:r>
            <a:r>
              <a:rPr lang="vi-VN" sz="3600" err="1"/>
              <a:t>challenges</a:t>
            </a:r>
            <a:endParaRPr lang="vi-VN" sz="360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7065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DBE885C0-BECE-488C-BFAF-F2B5CFAB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vi-VN" dirty="0">
                <a:solidFill>
                  <a:srgbClr val="EB3A13"/>
                </a:solidFill>
              </a:rPr>
              <a:t>I. REGIONAL SECURITY: KEY ISSUES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91D125B-859C-498B-9773-8C1EB1413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2623302"/>
            <a:ext cx="9932896" cy="35536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vi-VN" sz="3200" u="sng" dirty="0"/>
              <a:t>CONVENTIONAL SECURITY ISSUES</a:t>
            </a:r>
          </a:p>
          <a:p>
            <a:pPr marL="0" indent="0">
              <a:buNone/>
            </a:pPr>
            <a:r>
              <a:rPr lang="vi-VN" sz="3200" b="1" dirty="0"/>
              <a:t>1. </a:t>
            </a:r>
            <a:r>
              <a:rPr lang="vi-VN" sz="3200" b="1" err="1"/>
              <a:t>Territorial</a:t>
            </a:r>
            <a:r>
              <a:rPr lang="vi-VN" sz="3200" b="1" dirty="0"/>
              <a:t> </a:t>
            </a:r>
            <a:r>
              <a:rPr lang="vi-VN" sz="3200" b="1" err="1"/>
              <a:t>disputes</a:t>
            </a:r>
            <a:endParaRPr lang="vi-VN" sz="3200" b="1" dirty="0"/>
          </a:p>
          <a:p>
            <a:r>
              <a:rPr lang="vi-VN" sz="3200" err="1">
                <a:ea typeface="+mn-lt"/>
                <a:cs typeface="+mn-lt"/>
              </a:rPr>
              <a:t>Territorial</a:t>
            </a:r>
            <a:r>
              <a:rPr lang="vi-VN" sz="3200" dirty="0">
                <a:ea typeface="+mn-lt"/>
                <a:cs typeface="+mn-lt"/>
              </a:rPr>
              <a:t> </a:t>
            </a:r>
            <a:r>
              <a:rPr lang="vi-VN" sz="3200" err="1">
                <a:ea typeface="+mn-lt"/>
                <a:cs typeface="+mn-lt"/>
              </a:rPr>
              <a:t>dispute</a:t>
            </a:r>
            <a:r>
              <a:rPr lang="vi-VN" sz="3200" dirty="0">
                <a:ea typeface="+mn-lt"/>
                <a:cs typeface="+mn-lt"/>
              </a:rPr>
              <a:t> </a:t>
            </a:r>
            <a:r>
              <a:rPr lang="vi-VN" sz="3200" err="1">
                <a:ea typeface="+mn-lt"/>
                <a:cs typeface="+mn-lt"/>
              </a:rPr>
              <a:t>between</a:t>
            </a:r>
            <a:r>
              <a:rPr lang="vi-VN" sz="3200" dirty="0">
                <a:ea typeface="+mn-lt"/>
                <a:cs typeface="+mn-lt"/>
              </a:rPr>
              <a:t> </a:t>
            </a:r>
            <a:r>
              <a:rPr lang="vi-VN" sz="3200" err="1">
                <a:ea typeface="+mn-lt"/>
                <a:cs typeface="+mn-lt"/>
              </a:rPr>
              <a:t>India</a:t>
            </a:r>
            <a:r>
              <a:rPr lang="vi-VN" sz="3200" dirty="0">
                <a:ea typeface="+mn-lt"/>
                <a:cs typeface="+mn-lt"/>
              </a:rPr>
              <a:t> </a:t>
            </a:r>
            <a:r>
              <a:rPr lang="vi-VN" sz="3200" err="1">
                <a:ea typeface="+mn-lt"/>
                <a:cs typeface="+mn-lt"/>
              </a:rPr>
              <a:t>and</a:t>
            </a:r>
            <a:r>
              <a:rPr lang="vi-VN" sz="3200" dirty="0">
                <a:ea typeface="+mn-lt"/>
                <a:cs typeface="+mn-lt"/>
              </a:rPr>
              <a:t> </a:t>
            </a:r>
            <a:r>
              <a:rPr lang="vi-VN" sz="3200" err="1">
                <a:ea typeface="+mn-lt"/>
                <a:cs typeface="+mn-lt"/>
              </a:rPr>
              <a:t>China</a:t>
            </a:r>
            <a:r>
              <a:rPr lang="vi-VN" sz="3200" dirty="0">
                <a:ea typeface="+mn-lt"/>
                <a:cs typeface="+mn-lt"/>
              </a:rPr>
              <a:t> </a:t>
            </a:r>
            <a:endParaRPr lang="en-US" sz="3200">
              <a:ea typeface="+mn-lt"/>
              <a:cs typeface="+mn-lt"/>
            </a:endParaRPr>
          </a:p>
          <a:p>
            <a:r>
              <a:rPr lang="vi-VN" sz="3200">
                <a:ea typeface="+mn-lt"/>
                <a:cs typeface="+mn-lt"/>
              </a:rPr>
              <a:t>South China Sea</a:t>
            </a:r>
            <a:endParaRPr lang="vi-VN" sz="3200" dirty="0"/>
          </a:p>
          <a:p>
            <a:r>
              <a:rPr lang="vi-VN" sz="3200"/>
              <a:t>Other disputes in the region </a:t>
            </a:r>
          </a:p>
          <a:p>
            <a:pPr marL="0" indent="0">
              <a:buNone/>
            </a:pPr>
            <a:r>
              <a:rPr lang="vi-VN" sz="3200" b="1" dirty="0"/>
              <a:t>2. </a:t>
            </a:r>
            <a:r>
              <a:rPr lang="vi-VN" sz="3200" b="1" err="1"/>
              <a:t>Arms</a:t>
            </a:r>
            <a:r>
              <a:rPr lang="vi-VN" sz="3200" b="1" dirty="0"/>
              <a:t> </a:t>
            </a:r>
            <a:r>
              <a:rPr lang="vi-VN" sz="3200" b="1" err="1"/>
              <a:t>control</a:t>
            </a:r>
            <a:endParaRPr lang="vi-VN" sz="3200" b="1" dirty="0"/>
          </a:p>
          <a:p>
            <a:r>
              <a:rPr lang="vi-VN" sz="3200" err="1">
                <a:ea typeface="+mn-lt"/>
                <a:cs typeface="+mn-lt"/>
              </a:rPr>
              <a:t>Nuclear</a:t>
            </a:r>
            <a:r>
              <a:rPr lang="vi-VN" sz="3200" dirty="0">
                <a:ea typeface="+mn-lt"/>
                <a:cs typeface="+mn-lt"/>
              </a:rPr>
              <a:t> </a:t>
            </a:r>
            <a:r>
              <a:rPr lang="vi-VN" sz="3200" err="1">
                <a:ea typeface="+mn-lt"/>
                <a:cs typeface="+mn-lt"/>
              </a:rPr>
              <a:t>issue</a:t>
            </a:r>
            <a:r>
              <a:rPr lang="vi-VN" sz="3200" dirty="0">
                <a:ea typeface="+mn-lt"/>
                <a:cs typeface="+mn-lt"/>
              </a:rPr>
              <a:t> in </a:t>
            </a:r>
            <a:r>
              <a:rPr lang="vi-VN" sz="3200" err="1">
                <a:ea typeface="+mn-lt"/>
                <a:cs typeface="+mn-lt"/>
              </a:rPr>
              <a:t>North</a:t>
            </a:r>
            <a:r>
              <a:rPr lang="vi-VN" sz="3200" dirty="0">
                <a:ea typeface="+mn-lt"/>
                <a:cs typeface="+mn-lt"/>
              </a:rPr>
              <a:t> </a:t>
            </a:r>
            <a:r>
              <a:rPr lang="vi-VN" sz="3200" err="1">
                <a:ea typeface="+mn-lt"/>
                <a:cs typeface="+mn-lt"/>
              </a:rPr>
              <a:t>Korea</a:t>
            </a:r>
            <a:endParaRPr lang="vi-VN" sz="3200" err="1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5249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DBE885C0-BECE-488C-BFAF-F2B5CFAB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vi-VN" dirty="0">
                <a:solidFill>
                  <a:srgbClr val="EB3A13"/>
                </a:solidFill>
              </a:rPr>
              <a:t>I. REGIONAL SECURITY: KEY ISSUES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Hình ảnh 6" descr="Ảnh có chứa bản đồ&#10;&#10;Mô tả được tự động tạo">
            <a:extLst>
              <a:ext uri="{FF2B5EF4-FFF2-40B4-BE49-F238E27FC236}">
                <a16:creationId xmlns:a16="http://schemas.microsoft.com/office/drawing/2014/main" id="{0056053B-A22E-4D16-A47A-9AEB24704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83" y="2124573"/>
            <a:ext cx="5731174" cy="3219292"/>
          </a:xfrm>
        </p:spPr>
      </p:pic>
      <p:pic>
        <p:nvPicPr>
          <p:cNvPr id="7" name="Hình ảnh 7" descr="Ảnh có chứa bản đồ&#10;&#10;Mô tả được tự động tạo">
            <a:extLst>
              <a:ext uri="{FF2B5EF4-FFF2-40B4-BE49-F238E27FC236}">
                <a16:creationId xmlns:a16="http://schemas.microsoft.com/office/drawing/2014/main" id="{5D936C33-65CA-4872-8C14-BAE1BDBED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910" y="3568515"/>
            <a:ext cx="5805577" cy="295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8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DBE885C0-BECE-488C-BFAF-F2B5CFAB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vi-VN" dirty="0">
                <a:solidFill>
                  <a:srgbClr val="EB3A13"/>
                </a:solidFill>
              </a:rPr>
              <a:t>I. REGIONAL SECURITY: KEY ISSUES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Hình ảnh 7" descr="Ảnh có chứa văn bản, ký hiệu&#10;&#10;Mô tả được tự động tạo">
            <a:extLst>
              <a:ext uri="{FF2B5EF4-FFF2-40B4-BE49-F238E27FC236}">
                <a16:creationId xmlns:a16="http://schemas.microsoft.com/office/drawing/2014/main" id="{8FAEBC0D-7672-4380-B6C4-BEF139F2C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381" y="2215251"/>
            <a:ext cx="4036443" cy="2261558"/>
          </a:xfrm>
        </p:spPr>
      </p:pic>
      <p:pic>
        <p:nvPicPr>
          <p:cNvPr id="8" name="Hình ảnh 8" descr="Ảnh có chứa người, cờ, ngoài trời, đứng&#10;&#10;Mô tả được tự động tạo">
            <a:extLst>
              <a:ext uri="{FF2B5EF4-FFF2-40B4-BE49-F238E27FC236}">
                <a16:creationId xmlns:a16="http://schemas.microsoft.com/office/drawing/2014/main" id="{203A68E6-622E-4730-9269-A0B93CE01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211" y="3061832"/>
            <a:ext cx="3850255" cy="2560258"/>
          </a:xfrm>
          <a:prstGeom prst="rect">
            <a:avLst/>
          </a:prstGeom>
        </p:spPr>
      </p:pic>
      <p:pic>
        <p:nvPicPr>
          <p:cNvPr id="9" name="Hình ảnh 9" descr="Ảnh có chứa bầu trời, ngoài trời, cả lông, tên lửa&#10;&#10;Mô tả được tự động tạo">
            <a:extLst>
              <a:ext uri="{FF2B5EF4-FFF2-40B4-BE49-F238E27FC236}">
                <a16:creationId xmlns:a16="http://schemas.microsoft.com/office/drawing/2014/main" id="{FA480410-F1E9-407C-B458-2DDEA385A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136" y="4177802"/>
            <a:ext cx="3591464" cy="239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9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69A5737-8D36-4BF8-AC7D-2AA2B6B63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8"/>
            <a:ext cx="3818316" cy="690030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493114 w 3818316"/>
              <a:gd name="connsiteY2" fmla="*/ 6863976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252194 w 3818316"/>
              <a:gd name="connsiteY2" fmla="*/ 6853025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316" h="6863976">
                <a:moveTo>
                  <a:pt x="0" y="0"/>
                </a:moveTo>
                <a:lnTo>
                  <a:pt x="3818316" y="0"/>
                </a:lnTo>
                <a:lnTo>
                  <a:pt x="2252194" y="6853025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DBE885C0-BECE-488C-BFAF-F2B5CFAB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10" y="714374"/>
            <a:ext cx="2472454" cy="1857375"/>
          </a:xfrm>
        </p:spPr>
        <p:txBody>
          <a:bodyPr anchor="t">
            <a:normAutofit/>
          </a:bodyPr>
          <a:lstStyle/>
          <a:p>
            <a:r>
              <a:rPr lang="vi-VN" sz="2800">
                <a:solidFill>
                  <a:srgbClr val="EB3A13"/>
                </a:solidFill>
              </a:rPr>
              <a:t>I. REGIONAL SECURITY: KEY ISSUES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2ECE8B0-6962-4F5B-830A-E8F8F9726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759626"/>
            <a:ext cx="3484282" cy="40953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AF673E-0279-495F-A8A9-F84D0AB5A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259294"/>
            <a:ext cx="4748213" cy="159571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hỗ dành sẵn cho Nội dung 2">
            <a:extLst>
              <a:ext uri="{FF2B5EF4-FFF2-40B4-BE49-F238E27FC236}">
                <a16:creationId xmlns:a16="http://schemas.microsoft.com/office/drawing/2014/main" id="{F1B7433A-28CE-45A5-A678-022A150779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163899"/>
              </p:ext>
            </p:extLst>
          </p:nvPr>
        </p:nvGraphicFramePr>
        <p:xfrm>
          <a:off x="4106586" y="788465"/>
          <a:ext cx="7424423" cy="524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20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DBE885C0-BECE-488C-BFAF-F2B5CFAB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vi-VN">
                <a:solidFill>
                  <a:srgbClr val="EB3A13"/>
                </a:solidFill>
              </a:rPr>
              <a:t>SOUTH CHINA SEA DISPUTE</a:t>
            </a:r>
            <a:endParaRPr lang="vi-VN" dirty="0">
              <a:solidFill>
                <a:srgbClr val="EB3A13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Hình ảnh 6" descr="Ảnh có chứa bản đồ&#10;&#10;Mô tả được tự động tạo">
            <a:extLst>
              <a:ext uri="{FF2B5EF4-FFF2-40B4-BE49-F238E27FC236}">
                <a16:creationId xmlns:a16="http://schemas.microsoft.com/office/drawing/2014/main" id="{213A10CD-C447-4BA5-A298-4FEF4037D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948" y="2253969"/>
            <a:ext cx="7891311" cy="4441367"/>
          </a:xfrm>
        </p:spPr>
      </p:pic>
    </p:spTree>
    <p:extLst>
      <p:ext uri="{BB962C8B-B14F-4D97-AF65-F5344CB8AC3E}">
        <p14:creationId xmlns:p14="http://schemas.microsoft.com/office/powerpoint/2010/main" val="411176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1262FF-32A4-4F7E-B4B3-DF5D17A85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3" y="260231"/>
            <a:ext cx="9906000" cy="1094609"/>
          </a:xfrm>
        </p:spPr>
        <p:txBody>
          <a:bodyPr/>
          <a:lstStyle/>
          <a:p>
            <a:r>
              <a:rPr lang="vi-VN">
                <a:solidFill>
                  <a:srgbClr val="EB3A13"/>
                </a:solidFill>
                <a:ea typeface="+mj-lt"/>
                <a:cs typeface="+mj-lt"/>
              </a:rPr>
              <a:t>SOUTH CHINA SEA DISPUTE</a:t>
            </a:r>
            <a:endParaRPr lang="vi-VN" i="0">
              <a:ea typeface="+mj-lt"/>
              <a:cs typeface="+mj-lt"/>
            </a:endParaRPr>
          </a:p>
          <a:p>
            <a:endParaRPr lang="vi-VN" dirty="0"/>
          </a:p>
        </p:txBody>
      </p:sp>
      <p:cxnSp>
        <p:nvCxnSpPr>
          <p:cNvPr id="4" name="Đường kết nối Mũi tên Thẳng 3">
            <a:extLst>
              <a:ext uri="{FF2B5EF4-FFF2-40B4-BE49-F238E27FC236}">
                <a16:creationId xmlns:a16="http://schemas.microsoft.com/office/drawing/2014/main" id="{00D29CD1-3879-4D7C-B144-588F39761F6A}"/>
              </a:ext>
            </a:extLst>
          </p:cNvPr>
          <p:cNvCxnSpPr/>
          <p:nvPr/>
        </p:nvCxnSpPr>
        <p:spPr>
          <a:xfrm>
            <a:off x="966161" y="1246516"/>
            <a:ext cx="10072775" cy="8628"/>
          </a:xfrm>
          <a:prstGeom prst="straightConnector1">
            <a:avLst/>
          </a:prstGeom>
          <a:ln w="57150">
            <a:solidFill>
              <a:srgbClr val="EB3A1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Lưu đồ: Đường kết nối 4">
            <a:extLst>
              <a:ext uri="{FF2B5EF4-FFF2-40B4-BE49-F238E27FC236}">
                <a16:creationId xmlns:a16="http://schemas.microsoft.com/office/drawing/2014/main" id="{62893FB1-8E8A-4079-81C0-EE41BDE77890}"/>
              </a:ext>
            </a:extLst>
          </p:cNvPr>
          <p:cNvSpPr/>
          <p:nvPr/>
        </p:nvSpPr>
        <p:spPr>
          <a:xfrm>
            <a:off x="863179" y="1157916"/>
            <a:ext cx="201283" cy="186906"/>
          </a:xfrm>
          <a:prstGeom prst="flowChartConnector">
            <a:avLst/>
          </a:prstGeom>
          <a:solidFill>
            <a:srgbClr val="EB3A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7C8324AA-C4F1-4668-A8D9-AE1019A55887}"/>
              </a:ext>
            </a:extLst>
          </p:cNvPr>
          <p:cNvSpPr/>
          <p:nvPr/>
        </p:nvSpPr>
        <p:spPr>
          <a:xfrm>
            <a:off x="2042122" y="1157914"/>
            <a:ext cx="201283" cy="186906"/>
          </a:xfrm>
          <a:prstGeom prst="flowChartConnector">
            <a:avLst/>
          </a:prstGeom>
          <a:solidFill>
            <a:srgbClr val="EB3A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Lưu đồ: Đường kết nối 6">
            <a:extLst>
              <a:ext uri="{FF2B5EF4-FFF2-40B4-BE49-F238E27FC236}">
                <a16:creationId xmlns:a16="http://schemas.microsoft.com/office/drawing/2014/main" id="{7C6C2581-FEC3-4E94-9972-1D29E99EAFC0}"/>
              </a:ext>
            </a:extLst>
          </p:cNvPr>
          <p:cNvSpPr/>
          <p:nvPr/>
        </p:nvSpPr>
        <p:spPr>
          <a:xfrm>
            <a:off x="3163557" y="1157916"/>
            <a:ext cx="201283" cy="186906"/>
          </a:xfrm>
          <a:prstGeom prst="flowChartConnector">
            <a:avLst/>
          </a:prstGeom>
          <a:solidFill>
            <a:srgbClr val="EB3A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Lưu đồ: Đường kết nối 7">
            <a:extLst>
              <a:ext uri="{FF2B5EF4-FFF2-40B4-BE49-F238E27FC236}">
                <a16:creationId xmlns:a16="http://schemas.microsoft.com/office/drawing/2014/main" id="{9FDA1241-3D43-40E0-BD21-B7EB55AE110E}"/>
              </a:ext>
            </a:extLst>
          </p:cNvPr>
          <p:cNvSpPr/>
          <p:nvPr/>
        </p:nvSpPr>
        <p:spPr>
          <a:xfrm>
            <a:off x="4083706" y="1157914"/>
            <a:ext cx="201283" cy="186906"/>
          </a:xfrm>
          <a:prstGeom prst="flowChartConnector">
            <a:avLst/>
          </a:prstGeom>
          <a:solidFill>
            <a:srgbClr val="EB3A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84938B66-0C39-4107-AE8F-E758ECAA16C3}"/>
              </a:ext>
            </a:extLst>
          </p:cNvPr>
          <p:cNvSpPr/>
          <p:nvPr/>
        </p:nvSpPr>
        <p:spPr>
          <a:xfrm>
            <a:off x="5205141" y="1157916"/>
            <a:ext cx="201283" cy="186906"/>
          </a:xfrm>
          <a:prstGeom prst="flowChartConnector">
            <a:avLst/>
          </a:prstGeom>
          <a:solidFill>
            <a:srgbClr val="EB3A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Lưu đồ: Đường kết nối 9">
            <a:extLst>
              <a:ext uri="{FF2B5EF4-FFF2-40B4-BE49-F238E27FC236}">
                <a16:creationId xmlns:a16="http://schemas.microsoft.com/office/drawing/2014/main" id="{B7E763D8-F995-405E-844F-34C58EC25F64}"/>
              </a:ext>
            </a:extLst>
          </p:cNvPr>
          <p:cNvSpPr/>
          <p:nvPr/>
        </p:nvSpPr>
        <p:spPr>
          <a:xfrm>
            <a:off x="6398461" y="1157914"/>
            <a:ext cx="201283" cy="186906"/>
          </a:xfrm>
          <a:prstGeom prst="flowChartConnector">
            <a:avLst/>
          </a:prstGeom>
          <a:solidFill>
            <a:srgbClr val="EB3A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AED70982-391F-46C1-ACB1-0E47B8A52530}"/>
              </a:ext>
            </a:extLst>
          </p:cNvPr>
          <p:cNvSpPr/>
          <p:nvPr/>
        </p:nvSpPr>
        <p:spPr>
          <a:xfrm>
            <a:off x="7534273" y="1157914"/>
            <a:ext cx="201283" cy="186906"/>
          </a:xfrm>
          <a:prstGeom prst="flowChartConnector">
            <a:avLst/>
          </a:prstGeom>
          <a:solidFill>
            <a:srgbClr val="EB3A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CA6D905C-7894-4D75-A775-C5762667FEB5}"/>
              </a:ext>
            </a:extLst>
          </p:cNvPr>
          <p:cNvSpPr/>
          <p:nvPr/>
        </p:nvSpPr>
        <p:spPr>
          <a:xfrm>
            <a:off x="8770725" y="1157916"/>
            <a:ext cx="201283" cy="186906"/>
          </a:xfrm>
          <a:prstGeom prst="flowChartConnector">
            <a:avLst/>
          </a:prstGeom>
          <a:solidFill>
            <a:srgbClr val="EB3A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9A35315C-C57E-4076-AD6A-59A4835294E7}"/>
              </a:ext>
            </a:extLst>
          </p:cNvPr>
          <p:cNvSpPr/>
          <p:nvPr/>
        </p:nvSpPr>
        <p:spPr>
          <a:xfrm>
            <a:off x="10007178" y="1157914"/>
            <a:ext cx="201283" cy="186906"/>
          </a:xfrm>
          <a:prstGeom prst="flowChartConnector">
            <a:avLst/>
          </a:prstGeom>
          <a:solidFill>
            <a:srgbClr val="EB3A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62D0531-E89A-492D-8B72-6B9FC31D728B}"/>
              </a:ext>
            </a:extLst>
          </p:cNvPr>
          <p:cNvSpPr txBox="1"/>
          <p:nvPr/>
        </p:nvSpPr>
        <p:spPr>
          <a:xfrm>
            <a:off x="653811" y="1559585"/>
            <a:ext cx="8310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vi-VN" sz="2800" b="1"/>
              <a:t>2013</a:t>
            </a:r>
            <a:endParaRPr lang="vi-VN" sz="2800" b="1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4087B96-3A97-48A2-A4E0-49EC222D0F4F}"/>
              </a:ext>
            </a:extLst>
          </p:cNvPr>
          <p:cNvSpPr txBox="1"/>
          <p:nvPr/>
        </p:nvSpPr>
        <p:spPr>
          <a:xfrm>
            <a:off x="1674603" y="1559584"/>
            <a:ext cx="8310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vi-VN" sz="2800" b="1"/>
              <a:t>2014</a:t>
            </a:r>
            <a:endParaRPr lang="vi-VN" sz="2800" b="1"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D8DB953-2802-4A76-BCB8-64DBD964C36A}"/>
              </a:ext>
            </a:extLst>
          </p:cNvPr>
          <p:cNvSpPr txBox="1"/>
          <p:nvPr/>
        </p:nvSpPr>
        <p:spPr>
          <a:xfrm>
            <a:off x="2752905" y="1559584"/>
            <a:ext cx="8310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vi-VN" sz="2800" b="1"/>
              <a:t>2015</a:t>
            </a:r>
            <a:endParaRPr lang="vi-VN" sz="2800" b="1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5C50EC2-6896-4AFB-91CE-827EBB2CDD62}"/>
              </a:ext>
            </a:extLst>
          </p:cNvPr>
          <p:cNvSpPr txBox="1"/>
          <p:nvPr/>
        </p:nvSpPr>
        <p:spPr>
          <a:xfrm>
            <a:off x="3773698" y="1559584"/>
            <a:ext cx="8310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vi-VN" sz="2800" b="1"/>
              <a:t>2016</a:t>
            </a:r>
            <a:endParaRPr lang="vi-VN" sz="2800" b="1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DB81C02-98D0-4FA0-9692-00C9048137C9}"/>
              </a:ext>
            </a:extLst>
          </p:cNvPr>
          <p:cNvSpPr txBox="1"/>
          <p:nvPr/>
        </p:nvSpPr>
        <p:spPr>
          <a:xfrm>
            <a:off x="4895132" y="1559585"/>
            <a:ext cx="8310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vi-VN" sz="2800" b="1"/>
              <a:t>2017</a:t>
            </a:r>
            <a:endParaRPr lang="vi-VN" sz="2800" b="1" dirty="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719DC8D-97B7-4BCC-BE9B-1137634DFB5B}"/>
              </a:ext>
            </a:extLst>
          </p:cNvPr>
          <p:cNvSpPr txBox="1"/>
          <p:nvPr/>
        </p:nvSpPr>
        <p:spPr>
          <a:xfrm>
            <a:off x="6088452" y="1559584"/>
            <a:ext cx="8310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vi-VN" sz="2800" b="1"/>
              <a:t>2018</a:t>
            </a:r>
            <a:endParaRPr lang="vi-VN" sz="2800" b="1" dirty="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0158B123-ABB5-41FC-BA80-E742C76B17F8}"/>
              </a:ext>
            </a:extLst>
          </p:cNvPr>
          <p:cNvSpPr txBox="1"/>
          <p:nvPr/>
        </p:nvSpPr>
        <p:spPr>
          <a:xfrm>
            <a:off x="7224264" y="1559584"/>
            <a:ext cx="8310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vi-VN" sz="2800" b="1"/>
              <a:t>2019</a:t>
            </a:r>
            <a:endParaRPr lang="vi-VN" sz="2800" b="1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B5F0836-8590-4E4C-92BE-0F40854187B3}"/>
              </a:ext>
            </a:extLst>
          </p:cNvPr>
          <p:cNvSpPr txBox="1"/>
          <p:nvPr/>
        </p:nvSpPr>
        <p:spPr>
          <a:xfrm>
            <a:off x="8460717" y="1559585"/>
            <a:ext cx="8310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vi-VN" sz="2800" b="1"/>
              <a:t>2020</a:t>
            </a:r>
            <a:endParaRPr lang="vi-VN" sz="2800" b="1" dirty="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699F936-6353-4F86-A83D-2DD1EDBCFAD8}"/>
              </a:ext>
            </a:extLst>
          </p:cNvPr>
          <p:cNvSpPr txBox="1"/>
          <p:nvPr/>
        </p:nvSpPr>
        <p:spPr>
          <a:xfrm>
            <a:off x="9697169" y="1559584"/>
            <a:ext cx="8310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vi-VN" sz="2800" b="1"/>
              <a:t>2021</a:t>
            </a:r>
            <a:endParaRPr lang="vi-VN" sz="2800" b="1" dirty="0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A2562D9-0DFF-44D8-9C3C-3BCD228E660D}"/>
              </a:ext>
            </a:extLst>
          </p:cNvPr>
          <p:cNvSpPr txBox="1"/>
          <p:nvPr/>
        </p:nvSpPr>
        <p:spPr>
          <a:xfrm>
            <a:off x="652912" y="2047516"/>
            <a:ext cx="62512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800" b="1" dirty="0"/>
              <a:t>China accelerated and </a:t>
            </a:r>
            <a:r>
              <a:rPr lang="vi-VN" sz="2800" b="1"/>
              <a:t>completed reclaimation</a:t>
            </a:r>
            <a:endParaRPr lang="vi-VN" sz="2800" b="1" dirty="0"/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8046F7AB-F008-4C54-BD8C-7555DACD0525}"/>
              </a:ext>
            </a:extLst>
          </p:cNvPr>
          <p:cNvCxnSpPr/>
          <p:nvPr/>
        </p:nvCxnSpPr>
        <p:spPr>
          <a:xfrm>
            <a:off x="6540979" y="2436244"/>
            <a:ext cx="1" cy="560715"/>
          </a:xfrm>
          <a:prstGeom prst="straightConnector1">
            <a:avLst/>
          </a:prstGeom>
          <a:ln w="28575">
            <a:solidFill>
              <a:srgbClr val="EB3A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F3C34AB-7742-4583-9EF4-EDB39B091952}"/>
              </a:ext>
            </a:extLst>
          </p:cNvPr>
          <p:cNvSpPr txBox="1"/>
          <p:nvPr/>
        </p:nvSpPr>
        <p:spPr>
          <a:xfrm>
            <a:off x="2579479" y="3283969"/>
            <a:ext cx="2383766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800" b="1"/>
              <a:t>China rejected Permanent Court Award</a:t>
            </a:r>
            <a:endParaRPr lang="vi-VN" sz="2800" b="1" dirty="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6DC2BFD-B6AF-4EB7-87E4-CFA252967FEA}"/>
              </a:ext>
            </a:extLst>
          </p:cNvPr>
          <p:cNvSpPr txBox="1"/>
          <p:nvPr/>
        </p:nvSpPr>
        <p:spPr>
          <a:xfrm>
            <a:off x="3844686" y="4980496"/>
            <a:ext cx="2383767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800" b="1"/>
              <a:t>China proposed to restart the COC negotiation</a:t>
            </a:r>
            <a:endParaRPr lang="vi-VN" sz="2800" b="1" dirty="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5806B08-3877-43BD-9BB1-0622A2A3C71D}"/>
              </a:ext>
            </a:extLst>
          </p:cNvPr>
          <p:cNvSpPr txBox="1"/>
          <p:nvPr/>
        </p:nvSpPr>
        <p:spPr>
          <a:xfrm>
            <a:off x="6346345" y="3255211"/>
            <a:ext cx="4856672" cy="310854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800" b="1" dirty="0"/>
              <a:t>China's 3 warfares (public opinion, </a:t>
            </a:r>
            <a:r>
              <a:rPr lang="vi-VN" sz="2800" b="1"/>
              <a:t>psychological, legal warfares)  </a:t>
            </a:r>
          </a:p>
          <a:p>
            <a:pPr marL="457200" indent="-457200">
              <a:buFont typeface="Arial"/>
              <a:buChar char="•"/>
            </a:pPr>
            <a:r>
              <a:rPr lang="vi-VN" sz="2800" b="1"/>
              <a:t>2019: Vanguard Bank (Vietnam)</a:t>
            </a:r>
            <a:endParaRPr lang="vi-VN" sz="2800" b="1" dirty="0"/>
          </a:p>
          <a:p>
            <a:pPr marL="457200" indent="-457200">
              <a:buFont typeface="Arial"/>
              <a:buChar char="•"/>
            </a:pPr>
            <a:r>
              <a:rPr lang="vi-VN" sz="2800" b="1"/>
              <a:t>2020: China's 35 drills in SCS</a:t>
            </a:r>
            <a:endParaRPr lang="vi-VN" sz="2800" b="1" dirty="0"/>
          </a:p>
          <a:p>
            <a:pPr marL="457200" indent="-457200">
              <a:buFont typeface="Arial"/>
              <a:buChar char="•"/>
            </a:pPr>
            <a:r>
              <a:rPr lang="vi-VN" sz="2800" b="1" dirty="0"/>
              <a:t>2021: China passed Coast Guard </a:t>
            </a:r>
            <a:r>
              <a:rPr lang="vi-VN" sz="2800" b="1"/>
              <a:t>Law and sent many ships to Philippines</a:t>
            </a:r>
            <a:endParaRPr lang="vi-VN" sz="2800" b="1" dirty="0"/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9123427D-044A-428E-8914-FDF0C923581E}"/>
              </a:ext>
            </a:extLst>
          </p:cNvPr>
          <p:cNvCxnSpPr>
            <a:cxnSpLocks/>
          </p:cNvCxnSpPr>
          <p:nvPr/>
        </p:nvCxnSpPr>
        <p:spPr>
          <a:xfrm>
            <a:off x="4226224" y="2580018"/>
            <a:ext cx="1" cy="488830"/>
          </a:xfrm>
          <a:prstGeom prst="straightConnector1">
            <a:avLst/>
          </a:prstGeom>
          <a:ln w="28575">
            <a:solidFill>
              <a:srgbClr val="EB3A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60D84558-5073-42B3-945E-F98FA4F81088}"/>
              </a:ext>
            </a:extLst>
          </p:cNvPr>
          <p:cNvCxnSpPr>
            <a:cxnSpLocks/>
          </p:cNvCxnSpPr>
          <p:nvPr/>
        </p:nvCxnSpPr>
        <p:spPr>
          <a:xfrm>
            <a:off x="5347658" y="2493753"/>
            <a:ext cx="1" cy="2429771"/>
          </a:xfrm>
          <a:prstGeom prst="straightConnector1">
            <a:avLst/>
          </a:prstGeom>
          <a:ln w="28575">
            <a:solidFill>
              <a:srgbClr val="EB3A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129275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Office PowerPoint</Application>
  <PresentationFormat>Breedbeeld</PresentationFormat>
  <Paragraphs>115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Univers Condensed Light</vt:lpstr>
      <vt:lpstr>Walbaum Display Light</vt:lpstr>
      <vt:lpstr>AngleLinesVTI</vt:lpstr>
      <vt:lpstr>SECURITY IN ASIA PACIFIC (2018 – 2021): ISSUES and RECOMMENDATIONS</vt:lpstr>
      <vt:lpstr>Content</vt:lpstr>
      <vt:lpstr>I. REGIONAL CONTEXT IN ASIA PACIFIC</vt:lpstr>
      <vt:lpstr>I. REGIONAL SECURITY: KEY ISSUES</vt:lpstr>
      <vt:lpstr>I. REGIONAL SECURITY: KEY ISSUES</vt:lpstr>
      <vt:lpstr>I. REGIONAL SECURITY: KEY ISSUES</vt:lpstr>
      <vt:lpstr>I. REGIONAL SECURITY: KEY ISSUES</vt:lpstr>
      <vt:lpstr>SOUTH CHINA SEA DISPUTE</vt:lpstr>
      <vt:lpstr>SOUTH CHINA SEA DISPUTE </vt:lpstr>
      <vt:lpstr>SOUTH CHINA SEA DISPUTE </vt:lpstr>
      <vt:lpstr>I. REGIONAL SECURITY: KEY ISSUES</vt:lpstr>
      <vt:lpstr>I. REGIONAL SECURITY: KEY ISSUES</vt:lpstr>
      <vt:lpstr>I. REGIONAL SECURITY: KEY ISSUES</vt:lpstr>
      <vt:lpstr>I. REGIONAL SECURITY: KEY ISSUES</vt:lpstr>
      <vt:lpstr>Mekong issue</vt:lpstr>
      <vt:lpstr>Mekong issue</vt:lpstr>
      <vt:lpstr>Mekong issue</vt:lpstr>
      <vt:lpstr>Mekong issue</vt:lpstr>
      <vt:lpstr>III. Implications for Asia – Europe security</vt:lpstr>
      <vt:lpstr>III. Implications for Asia – Europe security</vt:lpstr>
      <vt:lpstr>IV. Recommendations</vt:lpstr>
      <vt:lpstr>IV. Recommendations</vt:lpstr>
      <vt:lpstr>CONCLUSION</vt:lpstr>
      <vt:lpstr>THANK YOU FOR YOUR ATTENTION!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Kathy Bernaerts</dc:creator>
  <cp:lastModifiedBy>Kathy Bernaerts</cp:lastModifiedBy>
  <cp:revision>656</cp:revision>
  <dcterms:created xsi:type="dcterms:W3CDTF">2021-05-21T08:50:01Z</dcterms:created>
  <dcterms:modified xsi:type="dcterms:W3CDTF">2021-05-22T07:41:02Z</dcterms:modified>
</cp:coreProperties>
</file>