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85" r:id="rId6"/>
    <p:sldId id="286" r:id="rId7"/>
    <p:sldId id="288" r:id="rId8"/>
    <p:sldId id="290" r:id="rId9"/>
    <p:sldId id="267" r:id="rId10"/>
    <p:sldId id="291" r:id="rId11"/>
    <p:sldId id="266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8, 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2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Black"/>
                <a:cs typeface="Arial Black"/>
              </a:rPr>
              <a:t/>
            </a:r>
            <a:br>
              <a:rPr lang="en-US" sz="3600" dirty="0" smtClean="0">
                <a:latin typeface="Arial Black"/>
                <a:cs typeface="Arial Black"/>
              </a:rPr>
            </a:br>
            <a:r>
              <a:rPr lang="en-US" sz="5400" dirty="0" smtClean="0">
                <a:latin typeface="Athelas Regular"/>
                <a:cs typeface="Athelas Regular"/>
              </a:rPr>
              <a:t>Making houses affordable to the low income people</a:t>
            </a:r>
            <a:endParaRPr lang="en-US" sz="5400" dirty="0">
              <a:latin typeface="Athelas Regular"/>
              <a:cs typeface="Athelas 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8495"/>
            <a:ext cx="7335162" cy="2359505"/>
          </a:xfrm>
        </p:spPr>
        <p:txBody>
          <a:bodyPr>
            <a:no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LAJANA MANANDHAR</a:t>
            </a:r>
          </a:p>
          <a:p>
            <a:pPr algn="ctr"/>
            <a:r>
              <a:rPr lang="en-US" dirty="0" smtClean="0"/>
              <a:t>LUMANTI SUPPORT GROUP FOR SHELTER</a:t>
            </a:r>
            <a:endParaRPr lang="en-US" dirty="0"/>
          </a:p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April 2021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885" y="228600"/>
            <a:ext cx="1793159" cy="11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8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Affordable and incremental housing in the urban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77" b="28477"/>
          <a:stretch>
            <a:fillRect/>
          </a:stretch>
        </p:blipFill>
        <p:spPr>
          <a:xfrm>
            <a:off x="245557" y="1956223"/>
            <a:ext cx="2621264" cy="20849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560774"/>
            <a:ext cx="5867400" cy="21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67871" y="1385552"/>
            <a:ext cx="2133600" cy="5358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09349" y="1693453"/>
            <a:ext cx="3097703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Cooperatives and banks provide housing loan</a:t>
            </a:r>
          </a:p>
          <a:p>
            <a:r>
              <a:rPr lang="en-US" sz="2200" dirty="0" smtClean="0"/>
              <a:t>Technical assistance</a:t>
            </a:r>
          </a:p>
          <a:p>
            <a:r>
              <a:rPr lang="en-US" sz="2200" dirty="0" smtClean="0"/>
              <a:t>Community led planning</a:t>
            </a:r>
          </a:p>
          <a:p>
            <a:r>
              <a:rPr lang="en-US" sz="2200" dirty="0" smtClean="0"/>
              <a:t>LGs investment in infrastructure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169" y="152718"/>
            <a:ext cx="1370301" cy="9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6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 poor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726" y="1270089"/>
            <a:ext cx="2751377" cy="5181511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0" dirty="0" smtClean="0">
                <a:latin typeface="Athelas Regular"/>
                <a:cs typeface="Athelas Regular"/>
              </a:rPr>
              <a:t>Community selects the most vulnerable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>
                <a:latin typeface="Athelas Regular"/>
                <a:cs typeface="Athelas Regular"/>
              </a:rPr>
              <a:t>Approval from the local government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>
                <a:latin typeface="Athelas Regular"/>
                <a:cs typeface="Athelas Regular"/>
              </a:rPr>
              <a:t>Focus on repair and maintenance 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>
                <a:latin typeface="Athelas Regular"/>
                <a:cs typeface="Athelas Regular"/>
              </a:rPr>
              <a:t>Maximum grant support is </a:t>
            </a:r>
            <a:r>
              <a:rPr lang="en-US" sz="2200" b="0" dirty="0" err="1" smtClean="0">
                <a:latin typeface="Athelas Regular"/>
                <a:cs typeface="Athelas Regular"/>
              </a:rPr>
              <a:t>Rs</a:t>
            </a:r>
            <a:r>
              <a:rPr lang="en-US" sz="2200" b="0" dirty="0" smtClean="0">
                <a:latin typeface="Athelas Regular"/>
                <a:cs typeface="Athelas Regular"/>
              </a:rPr>
              <a:t>. 50,000 as per need 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>
                <a:latin typeface="Athelas Regular"/>
                <a:cs typeface="Athelas Regular"/>
              </a:rPr>
              <a:t>About 130 families benefitted</a:t>
            </a:r>
            <a:endParaRPr lang="en-US" sz="2200" b="0" dirty="0">
              <a:latin typeface="Athelas Regular"/>
              <a:cs typeface="Athelas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43" y="1385531"/>
            <a:ext cx="2905299" cy="217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752536"/>
            <a:ext cx="3874413" cy="2905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323" y="152718"/>
            <a:ext cx="1788779" cy="11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000" b="0" dirty="0" smtClean="0">
              <a:latin typeface="Athelas Regular"/>
              <a:cs typeface="Athelas Regular"/>
            </a:endParaRPr>
          </a:p>
          <a:p>
            <a:pPr algn="ctr"/>
            <a:r>
              <a:rPr lang="en-US" sz="6000" b="0" dirty="0" smtClean="0">
                <a:latin typeface="Athelas Regular"/>
                <a:cs typeface="Athelas Regular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868" y="4639631"/>
            <a:ext cx="1885559" cy="12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2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67202"/>
          </a:xfrm>
        </p:spPr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334"/>
            <a:ext cx="7620000" cy="454153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Fast growing urban population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10%  of urban population lives in informal settlements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40% of urban population lives in rental housing 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40% achievement in urban reconstruction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Pressure for affordable housing</a:t>
            </a:r>
          </a:p>
          <a:p>
            <a:pPr marL="571500" indent="-571500">
              <a:buFont typeface="Arial"/>
              <a:buChar char="•"/>
            </a:pPr>
            <a:endParaRPr lang="en-US" sz="4000" b="0" dirty="0">
              <a:latin typeface="Athelas Regular"/>
              <a:cs typeface="Athelas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751" y="152718"/>
            <a:ext cx="1704925" cy="11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97182" cy="513402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Community led. </a:t>
            </a:r>
            <a:r>
              <a:rPr lang="en-US" sz="4000" b="0" dirty="0" err="1" smtClean="0">
                <a:latin typeface="Athelas Regular"/>
                <a:cs typeface="Athelas Regular"/>
              </a:rPr>
              <a:t>Organising</a:t>
            </a:r>
            <a:r>
              <a:rPr lang="en-US" sz="4000" b="0" dirty="0" smtClean="0">
                <a:latin typeface="Athelas Regular"/>
                <a:cs typeface="Athelas Regular"/>
              </a:rPr>
              <a:t> women through savings and cooperatives for creating community fund.  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Partnership with stakeholders including LGs and Commercial Banks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Leveraging resources from the local governments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Technical and Financial Assistance</a:t>
            </a:r>
          </a:p>
          <a:p>
            <a:pPr marL="571500" indent="-571500">
              <a:buFont typeface="Arial"/>
              <a:buChar char="•"/>
            </a:pPr>
            <a:endParaRPr lang="en-US" sz="4000" b="0" dirty="0" smtClean="0">
              <a:latin typeface="Athelas Regular"/>
              <a:cs typeface="Athelas Regular"/>
            </a:endParaRPr>
          </a:p>
          <a:p>
            <a:pPr marL="571500" indent="-571500">
              <a:buFont typeface="Arial"/>
              <a:buChar char="•"/>
            </a:pPr>
            <a:endParaRPr lang="en-US" sz="4000" b="0" dirty="0" smtClean="0">
              <a:latin typeface="Athelas Regular"/>
              <a:cs typeface="Athelas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882" y="152718"/>
            <a:ext cx="1704923" cy="11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74" y="152718"/>
            <a:ext cx="5594226" cy="790227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7651"/>
            <a:ext cx="7970095" cy="5323149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Successful relocation.  </a:t>
            </a:r>
            <a:r>
              <a:rPr lang="en-US" sz="4000" b="0" dirty="0" err="1" smtClean="0">
                <a:latin typeface="Athelas Regular"/>
                <a:cs typeface="Athelas Regular"/>
              </a:rPr>
              <a:t>Kirtipur</a:t>
            </a:r>
            <a:r>
              <a:rPr lang="en-US" sz="4000" b="0" dirty="0" smtClean="0">
                <a:latin typeface="Athelas Regular"/>
                <a:cs typeface="Athelas Regular"/>
              </a:rPr>
              <a:t> housing project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Introduction of cooperative model. </a:t>
            </a:r>
            <a:r>
              <a:rPr lang="en-US" sz="4000" b="0" dirty="0" err="1" smtClean="0">
                <a:latin typeface="Athelas Regular"/>
                <a:cs typeface="Athelas Regular"/>
              </a:rPr>
              <a:t>Pokhara</a:t>
            </a:r>
            <a:r>
              <a:rPr lang="en-US" sz="4000" b="0" dirty="0" smtClean="0">
                <a:latin typeface="Athelas Regular"/>
                <a:cs typeface="Athelas Regular"/>
              </a:rPr>
              <a:t> housing project.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Low Income Rental Housing, </a:t>
            </a:r>
            <a:r>
              <a:rPr lang="en-US" sz="4000" b="0" dirty="0" err="1" smtClean="0">
                <a:latin typeface="Athelas Regular"/>
                <a:cs typeface="Athelas Regular"/>
              </a:rPr>
              <a:t>Lalitpur</a:t>
            </a:r>
            <a:endParaRPr lang="en-US" sz="4000" b="0" dirty="0" smtClean="0">
              <a:latin typeface="Athelas Regular"/>
              <a:cs typeface="Athelas Regular"/>
            </a:endParaRPr>
          </a:p>
          <a:p>
            <a:pPr marL="571500" indent="-571500">
              <a:buFont typeface="Arial"/>
              <a:buChar char="•"/>
            </a:pPr>
            <a:r>
              <a:rPr lang="en-US" sz="4000" b="0" dirty="0">
                <a:latin typeface="Athelas Regular"/>
                <a:cs typeface="Athelas Regular"/>
              </a:rPr>
              <a:t>S</a:t>
            </a:r>
            <a:r>
              <a:rPr lang="en-US" sz="4000" b="0" dirty="0" smtClean="0">
                <a:latin typeface="Athelas Regular"/>
                <a:cs typeface="Athelas Regular"/>
              </a:rPr>
              <a:t>lum upgrading 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Recovery and reconstructions after 2015 earthquake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Affordable and incremental housing in the urban areas</a:t>
            </a:r>
          </a:p>
          <a:p>
            <a:pPr marL="571500" indent="-571500">
              <a:buFont typeface="Arial"/>
              <a:buChar char="•"/>
            </a:pPr>
            <a:r>
              <a:rPr lang="en-US" sz="4000" b="0" dirty="0" smtClean="0">
                <a:latin typeface="Athelas Regular"/>
                <a:cs typeface="Athelas Regular"/>
              </a:rPr>
              <a:t>Decent Poor housing</a:t>
            </a:r>
            <a:endParaRPr lang="en-US" sz="4000" b="0" dirty="0">
              <a:latin typeface="Athelas Regular"/>
              <a:cs typeface="Athelas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044" y="0"/>
            <a:ext cx="1801729" cy="12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0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Relocation:  </a:t>
            </a:r>
            <a:r>
              <a:rPr lang="en-US" dirty="0" err="1" smtClean="0"/>
              <a:t>Kirtipur</a:t>
            </a:r>
            <a:r>
              <a:rPr lang="en-US" dirty="0" smtClean="0"/>
              <a:t> Housing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9054" r="19054"/>
          <a:stretch>
            <a:fillRect/>
          </a:stretch>
        </p:blipFill>
        <p:spPr>
          <a:xfrm>
            <a:off x="704092" y="1572768"/>
            <a:ext cx="4798661" cy="4738760"/>
          </a:xfrm>
          <a:prstGeom prst="rect">
            <a:avLst/>
          </a:prstGeom>
          <a:effec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2880" y="1572768"/>
            <a:ext cx="2632168" cy="639762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2880" y="2259366"/>
            <a:ext cx="3097704" cy="3840480"/>
          </a:xfrm>
        </p:spPr>
        <p:txBody>
          <a:bodyPr>
            <a:normAutofit/>
          </a:bodyPr>
          <a:lstStyle/>
          <a:p>
            <a:r>
              <a:rPr lang="en-US" b="0" dirty="0" err="1" smtClean="0"/>
              <a:t>Vishnumati</a:t>
            </a:r>
            <a:r>
              <a:rPr lang="en-US" b="0" dirty="0" smtClean="0"/>
              <a:t> Link Road project affected 44 families relocated</a:t>
            </a:r>
          </a:p>
          <a:p>
            <a:r>
              <a:rPr lang="en-US" b="0" dirty="0" smtClean="0"/>
              <a:t>15 years long housing loan</a:t>
            </a:r>
          </a:p>
          <a:p>
            <a:r>
              <a:rPr lang="en-US" b="0" dirty="0" smtClean="0"/>
              <a:t>Collective ownership of land</a:t>
            </a:r>
          </a:p>
          <a:p>
            <a:endParaRPr lang="en-US" sz="20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095" y="152718"/>
            <a:ext cx="1704923" cy="11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Cooperative model:  </a:t>
            </a:r>
            <a:r>
              <a:rPr lang="en-US" dirty="0" err="1" smtClean="0"/>
              <a:t>Pokhara</a:t>
            </a:r>
            <a:r>
              <a:rPr lang="en-US" dirty="0" smtClean="0"/>
              <a:t> Housing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t="29733" b="29733"/>
          <a:stretch>
            <a:fillRect/>
          </a:stretch>
        </p:blipFill>
        <p:spPr bwMode="auto">
          <a:xfrm>
            <a:off x="457201" y="1924377"/>
            <a:ext cx="2448100" cy="420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862"/>
          <a:stretch/>
        </p:blipFill>
        <p:spPr>
          <a:xfrm>
            <a:off x="2831408" y="3194466"/>
            <a:ext cx="5771338" cy="3287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224" y="1924376"/>
            <a:ext cx="5543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76 rental families owned housing</a:t>
            </a:r>
          </a:p>
          <a:p>
            <a:r>
              <a:rPr lang="en-US" sz="2000" dirty="0" smtClean="0"/>
              <a:t>7 years period housing loan</a:t>
            </a:r>
          </a:p>
          <a:p>
            <a:r>
              <a:rPr lang="en-US" sz="2000" dirty="0" smtClean="0"/>
              <a:t>LG investment in infrastructure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439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DSC_15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219200"/>
            <a:ext cx="6115930" cy="5638800"/>
          </a:xfrm>
        </p:spPr>
      </p:pic>
      <p:pic>
        <p:nvPicPr>
          <p:cNvPr id="13" name="Picture 12" descr="DSC_15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0481" y="1219200"/>
            <a:ext cx="3893519" cy="2895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6172200"/>
            <a:ext cx="9144000" cy="5556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 families living in Rental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House in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Dhobighat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Lalitpur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Rental Housing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D:\desktop\Letter Hea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9349" y="0"/>
            <a:ext cx="1644651" cy="129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8400" y="4291362"/>
            <a:ext cx="26983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rental units</a:t>
            </a:r>
          </a:p>
          <a:p>
            <a:r>
              <a:rPr lang="en-US" dirty="0" smtClean="0"/>
              <a:t>Access private toilets</a:t>
            </a:r>
          </a:p>
          <a:p>
            <a:r>
              <a:rPr lang="en-US" dirty="0" smtClean="0"/>
              <a:t>Rainwater harvesting</a:t>
            </a:r>
          </a:p>
          <a:p>
            <a:r>
              <a:rPr lang="en-US" dirty="0" smtClean="0"/>
              <a:t>Solar lights</a:t>
            </a:r>
          </a:p>
          <a:p>
            <a:r>
              <a:rPr lang="en-US" dirty="0" smtClean="0"/>
              <a:t>Committee of rental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DSC034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44780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Slum upgrading</a:t>
            </a:r>
            <a:endParaRPr lang="en-US" b="1" dirty="0" smtClean="0">
              <a:ea typeface="+mj-ea"/>
              <a:cs typeface="+mj-cs"/>
            </a:endParaRPr>
          </a:p>
        </p:txBody>
      </p:sp>
      <p:pic>
        <p:nvPicPr>
          <p:cNvPr id="7172" name="Picture 14" descr="inter type 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7638"/>
            <a:ext cx="2819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5" descr="DSC0215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4114800"/>
            <a:ext cx="3311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7" descr="DSC0667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70238"/>
            <a:ext cx="276542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Binita Vandari 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577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Binita Vandari 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2400" y="46101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70600" y="2059085"/>
            <a:ext cx="3073400" cy="323295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thelas Regular"/>
                <a:cs typeface="Athelas Regular"/>
              </a:rPr>
              <a:t>Partnership    with municipalities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thelas Regular"/>
                <a:cs typeface="Athelas Regular"/>
              </a:rPr>
              <a:t>Loan for housing with low interest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>
                <a:latin typeface="Athelas Regular"/>
                <a:cs typeface="Athelas Regular"/>
              </a:rPr>
              <a:t>Municipality invests for infrastructure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Athelas Regular"/>
              <a:cs typeface="Athelas Regula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371" y="0"/>
            <a:ext cx="1631876" cy="10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 and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731940"/>
            <a:ext cx="2621424" cy="4810943"/>
          </a:xfrm>
        </p:spPr>
        <p:txBody>
          <a:bodyPr>
            <a:normAutofit fontScale="62500" lnSpcReduction="20000"/>
          </a:bodyPr>
          <a:lstStyle/>
          <a:p>
            <a:r>
              <a:rPr lang="en-US" sz="3800" b="0" dirty="0" smtClean="0">
                <a:latin typeface="Athelas Regular"/>
                <a:cs typeface="Athelas Regular"/>
              </a:rPr>
              <a:t>Advocacy </a:t>
            </a:r>
            <a:r>
              <a:rPr lang="en-US" sz="3800" b="0" dirty="0">
                <a:latin typeface="Athelas Regular"/>
                <a:cs typeface="Athelas Regular"/>
              </a:rPr>
              <a:t>and negotiations with local </a:t>
            </a:r>
            <a:r>
              <a:rPr lang="en-US" sz="3800" b="0" dirty="0" smtClean="0">
                <a:latin typeface="Athelas Regular"/>
                <a:cs typeface="Athelas Regular"/>
              </a:rPr>
              <a:t>     governments  </a:t>
            </a:r>
          </a:p>
          <a:p>
            <a:r>
              <a:rPr lang="en-US" sz="3800" b="0" dirty="0" smtClean="0">
                <a:latin typeface="Athelas Regular"/>
                <a:cs typeface="Athelas Regular"/>
              </a:rPr>
              <a:t>Communal procurement</a:t>
            </a:r>
          </a:p>
          <a:p>
            <a:r>
              <a:rPr lang="en-US" sz="3800" b="0" dirty="0" smtClean="0">
                <a:latin typeface="Athelas Regular"/>
                <a:cs typeface="Athelas Regular"/>
              </a:rPr>
              <a:t> Cluster based     reconstruction</a:t>
            </a:r>
          </a:p>
          <a:p>
            <a:r>
              <a:rPr lang="en-US" sz="3800" b="0" dirty="0" smtClean="0">
                <a:latin typeface="Athelas Regular"/>
                <a:cs typeface="Athelas Regular"/>
              </a:rPr>
              <a:t> Use of reusable     salvaged materials</a:t>
            </a:r>
          </a:p>
          <a:p>
            <a:r>
              <a:rPr lang="en-US" sz="3800" b="0" dirty="0" smtClean="0">
                <a:latin typeface="Athelas Regular"/>
                <a:cs typeface="Athelas Regular"/>
              </a:rPr>
              <a:t> Support for    infrastructure and land pooling</a:t>
            </a:r>
          </a:p>
          <a:p>
            <a:pPr marL="571500" indent="-571500">
              <a:buFont typeface="Arial"/>
              <a:buChar char="•"/>
            </a:pPr>
            <a:endParaRPr lang="en-US" sz="3800" b="0" dirty="0" smtClean="0">
              <a:latin typeface="Athelas Regular"/>
              <a:cs typeface="Athelas Regular"/>
            </a:endParaRPr>
          </a:p>
        </p:txBody>
      </p:sp>
      <p:pic>
        <p:nvPicPr>
          <p:cNvPr id="4" name="Content Placeholder 4" descr="IMG_24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92931" y="1586108"/>
            <a:ext cx="3177595" cy="2012477"/>
          </a:xfrm>
          <a:prstGeom prst="rect">
            <a:avLst/>
          </a:prstGeom>
        </p:spPr>
      </p:pic>
      <p:pic>
        <p:nvPicPr>
          <p:cNvPr id="5" name="Content Placeholder 11" descr="DSC_07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3344" y="3906377"/>
            <a:ext cx="3347182" cy="2444067"/>
          </a:xfrm>
          <a:prstGeom prst="rect">
            <a:avLst/>
          </a:prstGeom>
        </p:spPr>
      </p:pic>
      <p:pic>
        <p:nvPicPr>
          <p:cNvPr id="6" name="Picture 5" descr="IMG_43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70526" y="2905810"/>
            <a:ext cx="2646219" cy="1984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488" y="152718"/>
            <a:ext cx="1673336" cy="11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593</TotalTime>
  <Words>285</Words>
  <Application>Microsoft Macintosh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 Making houses affordable to the low income people</vt:lpstr>
      <vt:lpstr>SCENARIO</vt:lpstr>
      <vt:lpstr>Successful approaches</vt:lpstr>
      <vt:lpstr>Achievements</vt:lpstr>
      <vt:lpstr>Relocation:  Kirtipur Housing</vt:lpstr>
      <vt:lpstr>Cooperative model:  Pokhara Housing</vt:lpstr>
      <vt:lpstr>PowerPoint Presentation</vt:lpstr>
      <vt:lpstr>Slum upgrading</vt:lpstr>
      <vt:lpstr>Recovery and reconstruction</vt:lpstr>
      <vt:lpstr>Affordable and incremental housing in the urban areas</vt:lpstr>
      <vt:lpstr>Decent poor housing</vt:lpstr>
      <vt:lpstr>PowerPoint Presentation</vt:lpstr>
    </vt:vector>
  </TitlesOfParts>
  <Company>Lumanti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Lajana Manandhar</dc:creator>
  <cp:lastModifiedBy>Lajana Manandhar</cp:lastModifiedBy>
  <cp:revision>97</cp:revision>
  <dcterms:created xsi:type="dcterms:W3CDTF">2017-10-27T09:29:08Z</dcterms:created>
  <dcterms:modified xsi:type="dcterms:W3CDTF">2021-04-08T16:10:27Z</dcterms:modified>
</cp:coreProperties>
</file>