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2"/>
            <a:ext cx="10515600" cy="1500189"/>
          </a:xfrm>
          <a:prstGeom prst="rect">
            <a:avLst/>
          </a:prstGeom>
        </p:spPr>
        <p:txBody>
          <a:bodyPr/>
          <a:lstStyle>
            <a:lvl1pPr marL="0" indent="0">
              <a:buSzTx/>
              <a:buFontTx/>
              <a:buNone/>
              <a:defRPr sz="2400">
                <a:solidFill>
                  <a:srgbClr val="888888"/>
                </a:solidFill>
              </a:defRPr>
            </a:lvl1pPr>
            <a:lvl2pPr marL="0" indent="0">
              <a:buSzTx/>
              <a:buFontTx/>
              <a:buNone/>
              <a:defRPr sz="2400">
                <a:solidFill>
                  <a:srgbClr val="888888"/>
                </a:solidFill>
              </a:defRPr>
            </a:lvl2pPr>
            <a:lvl3pPr marL="0" indent="0">
              <a:buSzTx/>
              <a:buFontTx/>
              <a:buNone/>
              <a:defRPr sz="2400">
                <a:solidFill>
                  <a:srgbClr val="888888"/>
                </a:solidFill>
              </a:defRPr>
            </a:lvl3pPr>
            <a:lvl4pPr marL="0" indent="0">
              <a:buSzTx/>
              <a:buFontTx/>
              <a:buNone/>
              <a:defRPr sz="2400">
                <a:solidFill>
                  <a:srgbClr val="888888"/>
                </a:solidFill>
              </a:defRPr>
            </a:lvl4pPr>
            <a:lvl5pPr marL="0" indent="0">
              <a:buSzTx/>
              <a:buFontTx/>
              <a:buNone/>
              <a:defRPr sz="24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5"/>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0" cy="823914"/>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0" y="1681163"/>
            <a:ext cx="5183188"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5"/>
            <a:ext cx="6172202"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40"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5"/>
            <a:ext cx="6172202" cy="4873625"/>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Title 1"/>
          <p:cNvSpPr txBox="1"/>
          <p:nvPr>
            <p:ph type="ctrTitle"/>
          </p:nvPr>
        </p:nvSpPr>
        <p:spPr>
          <a:xfrm>
            <a:off x="1915127" y="2132714"/>
            <a:ext cx="8361231" cy="2098227"/>
          </a:xfrm>
          <a:prstGeom prst="rect">
            <a:avLst/>
          </a:prstGeom>
        </p:spPr>
        <p:txBody>
          <a:bodyPr/>
          <a:lstStyle/>
          <a:p>
            <a:pPr defTabSz="740662">
              <a:defRPr sz="4800">
                <a:effectLst>
                  <a:outerShdw sx="100000" sy="100000" kx="0" ky="0" algn="b" rotWithShape="0" blurRad="25400" dist="30861" dir="2700000">
                    <a:srgbClr val="000000">
                      <a:alpha val="43137"/>
                    </a:srgbClr>
                  </a:outerShdw>
                </a:effectLst>
              </a:defRPr>
            </a:pPr>
            <a:r>
              <a:t>HUMAN RIGHTS </a:t>
            </a:r>
            <a:br/>
            <a:r>
              <a:t>DEFENDERS BILL</a:t>
            </a:r>
            <a:br/>
          </a:p>
        </p:txBody>
      </p:sp>
      <p:sp>
        <p:nvSpPr>
          <p:cNvPr id="95" name="Subtitle 2"/>
          <p:cNvSpPr txBox="1"/>
          <p:nvPr>
            <p:ph type="subTitle" sz="quarter" idx="1"/>
          </p:nvPr>
        </p:nvSpPr>
        <p:spPr>
          <a:xfrm>
            <a:off x="1551707" y="4580130"/>
            <a:ext cx="9107056" cy="532662"/>
          </a:xfrm>
          <a:prstGeom prst="rect">
            <a:avLst/>
          </a:prstGeom>
        </p:spPr>
        <p:txBody>
          <a:bodyPr/>
          <a:lstStyle/>
          <a:p>
            <a:pPr>
              <a:defRPr b="1">
                <a:solidFill>
                  <a:srgbClr val="51647E"/>
                </a:solidFill>
              </a:defRPr>
            </a:pPr>
            <a:r>
              <a:t>SBN NO. 179, 02 JULY 2019, 18</a:t>
            </a:r>
            <a:r>
              <a:rPr baseline="30000"/>
              <a:t>TH</a:t>
            </a:r>
            <a:r>
              <a:t> CONGRESS</a:t>
            </a:r>
          </a:p>
        </p:txBody>
      </p:sp>
      <p:pic>
        <p:nvPicPr>
          <p:cNvPr id="96" name="Picture 17" descr="Picture 17"/>
          <p:cNvPicPr>
            <a:picLocks noChangeAspect="1"/>
          </p:cNvPicPr>
          <p:nvPr/>
        </p:nvPicPr>
        <p:blipFill>
          <a:blip r:embed="rId2">
            <a:extLst/>
          </a:blip>
          <a:stretch>
            <a:fillRect/>
          </a:stretch>
        </p:blipFill>
        <p:spPr>
          <a:xfrm>
            <a:off x="4661301" y="352357"/>
            <a:ext cx="2903540" cy="1303339"/>
          </a:xfrm>
          <a:prstGeom prst="rect">
            <a:avLst/>
          </a:prstGeom>
          <a:ln w="12700">
            <a:miter lim="400000"/>
          </a:ln>
        </p:spPr>
      </p:pic>
      <p:sp>
        <p:nvSpPr>
          <p:cNvPr id="97" name="Rectangle 3"/>
          <p:cNvSpPr txBox="1"/>
          <p:nvPr/>
        </p:nvSpPr>
        <p:spPr>
          <a:xfrm>
            <a:off x="3892355" y="1480947"/>
            <a:ext cx="4386007" cy="60718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lgn="ctr" defTabSz="914400">
              <a:tabLst>
                <a:tab pos="2971800" algn="r"/>
                <a:tab pos="5943600" algn="r"/>
              </a:tabLst>
              <a:defRPr sz="2600">
                <a:latin typeface="Palace Script MT"/>
                <a:ea typeface="Palace Script MT"/>
                <a:cs typeface="Palace Script MT"/>
                <a:sym typeface="Palace Script MT"/>
              </a:defRPr>
            </a:lvl1pPr>
          </a:lstStyle>
          <a:p>
            <a:pPr/>
            <a:r>
              <a:t>Office of Senator Leila M. de Lima</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Title 1"/>
          <p:cNvSpPr txBox="1"/>
          <p:nvPr>
            <p:ph type="title"/>
          </p:nvPr>
        </p:nvSpPr>
        <p:spPr>
          <a:xfrm>
            <a:off x="1451578" y="804519"/>
            <a:ext cx="9603277" cy="630388"/>
          </a:xfrm>
          <a:prstGeom prst="rect">
            <a:avLst/>
          </a:prstGeom>
        </p:spPr>
        <p:txBody>
          <a:bodyPr/>
          <a:lstStyle>
            <a:lvl1pPr>
              <a:defRPr sz="3900">
                <a:latin typeface="+mj-lt"/>
                <a:ea typeface="+mj-ea"/>
                <a:cs typeface="+mj-cs"/>
                <a:sym typeface="Calibri"/>
              </a:defRPr>
            </a:lvl1pPr>
          </a:lstStyle>
          <a:p>
            <a:pPr/>
            <a:r>
              <a:t>4. Limitations </a:t>
            </a:r>
          </a:p>
        </p:txBody>
      </p:sp>
      <p:sp>
        <p:nvSpPr>
          <p:cNvPr id="126" name="Content Placeholder 2"/>
          <p:cNvSpPr txBox="1"/>
          <p:nvPr>
            <p:ph type="body" idx="1"/>
          </p:nvPr>
        </p:nvSpPr>
        <p:spPr>
          <a:prstGeom prst="rect">
            <a:avLst/>
          </a:prstGeom>
        </p:spPr>
        <p:txBody>
          <a:bodyPr/>
          <a:lstStyle/>
          <a:p>
            <a:pPr/>
            <a:r>
              <a:t>Those prescribed by law, in accordance with international obligations and standards</a:t>
            </a:r>
          </a:p>
          <a:p>
            <a:pPr/>
            <a:r>
              <a:t>Reasonable, necessary and proportionate </a:t>
            </a:r>
          </a:p>
          <a:p>
            <a:pPr/>
            <a:r>
              <a:t>Solely for the purpose of securing due recognition of and respect for the rights and freedoms of others and meeting reasonable requirements of public order and society’s general welfare (Sec 23)</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Title 3"/>
          <p:cNvSpPr txBox="1"/>
          <p:nvPr>
            <p:ph type="title"/>
          </p:nvPr>
        </p:nvSpPr>
        <p:spPr>
          <a:xfrm>
            <a:off x="1371600" y="1800665"/>
            <a:ext cx="9471891" cy="5024307"/>
          </a:xfrm>
          <a:prstGeom prst="rect">
            <a:avLst/>
          </a:prstGeom>
        </p:spPr>
        <p:txBody>
          <a:bodyPr/>
          <a:lstStyle/>
          <a:p>
            <a:pPr defTabSz="758951">
              <a:defRPr sz="2900"/>
            </a:pPr>
            <a:br/>
            <a:r>
              <a:t>5</a:t>
            </a:r>
            <a:r>
              <a:rPr>
                <a:latin typeface="+mj-lt"/>
                <a:ea typeface="+mj-ea"/>
                <a:cs typeface="+mj-cs"/>
                <a:sym typeface="Calibri"/>
              </a:rPr>
              <a:t>. OBLIGATIONS OF THE STATE AND Public Authorities</a:t>
            </a:r>
            <a:br>
              <a:rPr>
                <a:latin typeface="+mj-lt"/>
                <a:ea typeface="+mj-ea"/>
                <a:cs typeface="+mj-cs"/>
                <a:sym typeface="Calibri"/>
              </a:rPr>
            </a:br>
            <a:br>
              <a:rPr>
                <a:latin typeface="+mj-lt"/>
                <a:ea typeface="+mj-ea"/>
                <a:cs typeface="+mj-cs"/>
                <a:sym typeface="Calibri"/>
              </a:rPr>
            </a:br>
            <a:r>
              <a:rPr sz="2300">
                <a:latin typeface="+mj-lt"/>
                <a:ea typeface="+mj-ea"/>
                <a:cs typeface="+mj-cs"/>
                <a:sym typeface="Calibri"/>
              </a:rPr>
              <a:t>	- To respect, promote, protect and fulfill the rights of 			HRDs;</a:t>
            </a:r>
            <a:br>
              <a:rPr sz="2300">
                <a:latin typeface="+mj-lt"/>
                <a:ea typeface="+mj-ea"/>
                <a:cs typeface="+mj-cs"/>
                <a:sym typeface="Calibri"/>
              </a:rPr>
            </a:br>
            <a:r>
              <a:rPr sz="2300">
                <a:latin typeface="+mj-lt"/>
                <a:ea typeface="+mj-ea"/>
                <a:cs typeface="+mj-cs"/>
                <a:sym typeface="Calibri"/>
              </a:rPr>
              <a:t>	- To facilitate the activities and work of HRDs</a:t>
            </a:r>
            <a:br>
              <a:rPr sz="2300">
                <a:latin typeface="+mj-lt"/>
                <a:ea typeface="+mj-ea"/>
                <a:cs typeface="+mj-cs"/>
                <a:sym typeface="Calibri"/>
              </a:rPr>
            </a:br>
            <a:r>
              <a:rPr sz="2300">
                <a:latin typeface="+mj-lt"/>
                <a:ea typeface="+mj-ea"/>
                <a:cs typeface="+mj-cs"/>
                <a:sym typeface="Calibri"/>
              </a:rPr>
              <a:t>	- To prevent and to ensure protection against intimidation 		or reprisal </a:t>
            </a:r>
            <a:br>
              <a:rPr sz="2300">
                <a:latin typeface="+mj-lt"/>
                <a:ea typeface="+mj-ea"/>
                <a:cs typeface="+mj-cs"/>
                <a:sym typeface="Calibri"/>
              </a:rPr>
            </a:br>
            <a:r>
              <a:rPr sz="2300">
                <a:latin typeface="+mj-lt"/>
                <a:ea typeface="+mj-ea"/>
                <a:cs typeface="+mj-cs"/>
                <a:sym typeface="Calibri"/>
              </a:rPr>
              <a:t>	- To refrain from derogatory and unfounded labeling</a:t>
            </a:r>
            <a:br>
              <a:rPr sz="2300">
                <a:latin typeface="+mj-lt"/>
                <a:ea typeface="+mj-ea"/>
                <a:cs typeface="+mj-cs"/>
                <a:sym typeface="Calibri"/>
              </a:rPr>
            </a:br>
            <a:r>
              <a:rPr sz="2300">
                <a:latin typeface="+mj-lt"/>
                <a:ea typeface="+mj-ea"/>
                <a:cs typeface="+mj-cs"/>
                <a:sym typeface="Calibri"/>
              </a:rPr>
              <a:t>	- To ensure protection against arbitrary or unlawful 			intrusion and interference</a:t>
            </a:r>
            <a:br>
              <a:rPr sz="2300">
                <a:latin typeface="+mj-lt"/>
                <a:ea typeface="+mj-ea"/>
                <a:cs typeface="+mj-cs"/>
                <a:sym typeface="Calibri"/>
              </a:rPr>
            </a:br>
            <a:r>
              <a:rPr sz="2300">
                <a:latin typeface="+mj-lt"/>
                <a:ea typeface="+mj-ea"/>
                <a:cs typeface="+mj-cs"/>
                <a:sym typeface="Calibri"/>
              </a:rPr>
              <a:t>		</a:t>
            </a:r>
            <a:br>
              <a:rPr sz="2300">
                <a:latin typeface="+mj-lt"/>
                <a:ea typeface="+mj-ea"/>
                <a:cs typeface="+mj-cs"/>
                <a:sym typeface="Calibri"/>
              </a:rPr>
            </a:br>
            <a:r>
              <a:rPr sz="2300">
                <a:latin typeface="+mj-lt"/>
                <a:ea typeface="+mj-ea"/>
                <a:cs typeface="+mj-cs"/>
                <a:sym typeface="Calibri"/>
              </a:rPr>
              <a:t>	</a:t>
            </a:r>
            <a:br>
              <a:rPr sz="2300">
                <a:latin typeface="+mj-lt"/>
                <a:ea typeface="+mj-ea"/>
                <a:cs typeface="+mj-cs"/>
                <a:sym typeface="Calibri"/>
              </a:rPr>
            </a:br>
          </a:p>
        </p:txBody>
      </p:sp>
      <p:pic>
        <p:nvPicPr>
          <p:cNvPr id="129" name="Picture 5" descr="Picture 5"/>
          <p:cNvPicPr>
            <a:picLocks noChangeAspect="1"/>
          </p:cNvPicPr>
          <p:nvPr/>
        </p:nvPicPr>
        <p:blipFill>
          <a:blip r:embed="rId2">
            <a:extLst/>
          </a:blip>
          <a:stretch>
            <a:fillRect/>
          </a:stretch>
        </p:blipFill>
        <p:spPr>
          <a:xfrm>
            <a:off x="4437743" y="119253"/>
            <a:ext cx="3316512" cy="1835057"/>
          </a:xfrm>
          <a:prstGeom prst="rect">
            <a:avLst/>
          </a:prstGeom>
          <a:ln w="12700">
            <a:miter lim="400000"/>
          </a:ln>
        </p:spPr>
      </p:pic>
      <p:sp>
        <p:nvSpPr>
          <p:cNvPr id="130" name="Rectangle 4"/>
          <p:cNvSpPr txBox="1"/>
          <p:nvPr/>
        </p:nvSpPr>
        <p:spPr>
          <a:xfrm>
            <a:off x="45718" y="6424861"/>
            <a:ext cx="12100564" cy="3708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lgn="ctr">
              <a:defRPr sz="2000">
                <a:solidFill>
                  <a:srgbClr val="FFFFFF"/>
                </a:solidFill>
                <a:latin typeface="Georgia"/>
                <a:ea typeface="Georgia"/>
                <a:cs typeface="Georgia"/>
                <a:sym typeface="Georgia"/>
              </a:defRPr>
            </a:lvl1pPr>
          </a:lstStyle>
          <a:p>
            <a:pPr/>
            <a:r>
              <a:t>HUMAN RIGHTS DEFENDERS BILL </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Title 3"/>
          <p:cNvSpPr txBox="1"/>
          <p:nvPr>
            <p:ph type="title"/>
          </p:nvPr>
        </p:nvSpPr>
        <p:spPr>
          <a:xfrm>
            <a:off x="1244991" y="1728809"/>
            <a:ext cx="9471891" cy="4982105"/>
          </a:xfrm>
          <a:prstGeom prst="rect">
            <a:avLst/>
          </a:prstGeom>
        </p:spPr>
        <p:txBody>
          <a:bodyPr/>
          <a:lstStyle/>
          <a:p>
            <a:pPr defTabSz="704087">
              <a:defRPr sz="2100"/>
            </a:pPr>
            <a:r>
              <a:t>	</a:t>
            </a:r>
            <a:br/>
            <a:br/>
            <a:br/>
            <a:r>
              <a:t>-</a:t>
            </a:r>
            <a:r>
              <a:rPr sz="2400"/>
              <a:t>To NOT participate in violating human rights and </a:t>
            </a:r>
            <a:br>
              <a:rPr sz="2400"/>
            </a:br>
            <a:r>
              <a:rPr sz="2400"/>
              <a:t>	fundamental freedoms</a:t>
            </a:r>
            <a:br>
              <a:rPr sz="2400"/>
            </a:br>
            <a:r>
              <a:rPr sz="2400"/>
              <a:t>-To conduct investigation </a:t>
            </a:r>
            <a:r>
              <a:t>(presumption of regularity shall not be invoked)</a:t>
            </a:r>
            <a:br/>
            <a:r>
              <a:rPr sz="3300">
                <a:latin typeface="+mj-lt"/>
                <a:ea typeface="+mj-ea"/>
                <a:cs typeface="+mj-cs"/>
                <a:sym typeface="Calibri"/>
              </a:rPr>
              <a:t>-</a:t>
            </a:r>
            <a:r>
              <a:rPr sz="2400">
                <a:latin typeface="+mj-lt"/>
                <a:ea typeface="+mj-ea"/>
                <a:cs typeface="+mj-cs"/>
                <a:sym typeface="Calibri"/>
              </a:rPr>
              <a:t>To enforce and institutionalize command responsibility</a:t>
            </a:r>
            <a:br>
              <a:rPr sz="2400">
                <a:latin typeface="+mj-lt"/>
                <a:ea typeface="+mj-ea"/>
                <a:cs typeface="+mj-cs"/>
                <a:sym typeface="Calibri"/>
              </a:rPr>
            </a:br>
            <a:r>
              <a:rPr sz="2400">
                <a:latin typeface="+mj-lt"/>
                <a:ea typeface="+mj-ea"/>
                <a:cs typeface="+mj-cs"/>
                <a:sym typeface="Calibri"/>
              </a:rPr>
              <a:t>-To adopt human rights-based governance</a:t>
            </a:r>
            <a:br>
              <a:rPr sz="2400">
                <a:latin typeface="+mj-lt"/>
                <a:ea typeface="+mj-ea"/>
                <a:cs typeface="+mj-cs"/>
                <a:sym typeface="Calibri"/>
              </a:rPr>
            </a:br>
            <a:r>
              <a:rPr sz="2400">
                <a:latin typeface="+mj-lt"/>
                <a:ea typeface="+mj-ea"/>
                <a:cs typeface="+mj-cs"/>
                <a:sym typeface="Calibri"/>
              </a:rPr>
              <a:t>-For CHR to strengthen its protection program</a:t>
            </a:r>
            <a:br>
              <a:rPr sz="2400">
                <a:latin typeface="+mj-lt"/>
                <a:ea typeface="+mj-ea"/>
                <a:cs typeface="+mj-cs"/>
                <a:sym typeface="Calibri"/>
              </a:rPr>
            </a:br>
            <a:r>
              <a:rPr sz="2400">
                <a:latin typeface="+mj-lt"/>
                <a:ea typeface="+mj-ea"/>
                <a:cs typeface="+mj-cs"/>
                <a:sym typeface="Calibri"/>
              </a:rPr>
              <a:t>-To respect the principle of non-refoulment 		</a:t>
            </a:r>
            <a:br>
              <a:rPr sz="2400">
                <a:latin typeface="+mj-lt"/>
                <a:ea typeface="+mj-ea"/>
                <a:cs typeface="+mj-cs"/>
                <a:sym typeface="Calibri"/>
              </a:rPr>
            </a:br>
            <a:r>
              <a:rPr sz="2400">
                <a:latin typeface="+mj-lt"/>
                <a:ea typeface="+mj-ea"/>
                <a:cs typeface="+mj-cs"/>
                <a:sym typeface="Calibri"/>
              </a:rPr>
              <a:t>-To promote and facilitate HR education (Sections 24-40)</a:t>
            </a:r>
            <a:br>
              <a:rPr sz="2400">
                <a:latin typeface="+mj-lt"/>
                <a:ea typeface="+mj-ea"/>
                <a:cs typeface="+mj-cs"/>
                <a:sym typeface="Calibri"/>
              </a:rPr>
            </a:br>
            <a:br>
              <a:rPr sz="2400">
                <a:latin typeface="+mj-lt"/>
                <a:ea typeface="+mj-ea"/>
                <a:cs typeface="+mj-cs"/>
                <a:sym typeface="Calibri"/>
              </a:rPr>
            </a:br>
            <a:br>
              <a:rPr sz="2400">
                <a:latin typeface="+mj-lt"/>
                <a:ea typeface="+mj-ea"/>
                <a:cs typeface="+mj-cs"/>
                <a:sym typeface="Calibri"/>
              </a:rPr>
            </a:br>
          </a:p>
        </p:txBody>
      </p:sp>
      <p:pic>
        <p:nvPicPr>
          <p:cNvPr id="133" name="Picture 5" descr="Picture 5"/>
          <p:cNvPicPr>
            <a:picLocks noChangeAspect="1"/>
          </p:cNvPicPr>
          <p:nvPr/>
        </p:nvPicPr>
        <p:blipFill>
          <a:blip r:embed="rId2">
            <a:extLst/>
          </a:blip>
          <a:stretch>
            <a:fillRect/>
          </a:stretch>
        </p:blipFill>
        <p:spPr>
          <a:xfrm>
            <a:off x="4437743" y="119253"/>
            <a:ext cx="3316512" cy="1835057"/>
          </a:xfrm>
          <a:prstGeom prst="rect">
            <a:avLst/>
          </a:prstGeom>
          <a:ln w="12700">
            <a:miter lim="400000"/>
          </a:ln>
        </p:spPr>
      </p:pic>
      <p:sp>
        <p:nvSpPr>
          <p:cNvPr id="134" name="Rectangle 4"/>
          <p:cNvSpPr txBox="1"/>
          <p:nvPr/>
        </p:nvSpPr>
        <p:spPr>
          <a:xfrm>
            <a:off x="45718" y="6424861"/>
            <a:ext cx="12100564" cy="3708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lgn="ctr">
              <a:defRPr sz="2000">
                <a:solidFill>
                  <a:srgbClr val="FFFFFF"/>
                </a:solidFill>
                <a:latin typeface="Georgia"/>
                <a:ea typeface="Georgia"/>
                <a:cs typeface="Georgia"/>
                <a:sym typeface="Georgia"/>
              </a:defRPr>
            </a:lvl1pPr>
          </a:lstStyle>
          <a:p>
            <a:pPr/>
            <a:r>
              <a:t>HUMAN RIGHTS DEFENDERS BILL </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Title 1"/>
          <p:cNvSpPr txBox="1"/>
          <p:nvPr>
            <p:ph type="title"/>
          </p:nvPr>
        </p:nvSpPr>
        <p:spPr>
          <a:prstGeom prst="rect">
            <a:avLst/>
          </a:prstGeom>
        </p:spPr>
        <p:txBody>
          <a:bodyPr/>
          <a:lstStyle/>
          <a:p>
            <a:pPr/>
            <a:r>
              <a:t>6</a:t>
            </a:r>
            <a:r>
              <a:rPr>
                <a:latin typeface="+mj-lt"/>
                <a:ea typeface="+mj-ea"/>
                <a:cs typeface="+mj-cs"/>
                <a:sym typeface="Calibri"/>
              </a:rPr>
              <a:t>.  THE HUMAN RIGHTS DEFENDERS PROTECTION COMMITTEE (</a:t>
            </a:r>
            <a:r>
              <a:rPr sz="3200">
                <a:latin typeface="+mj-lt"/>
                <a:ea typeface="+mj-ea"/>
                <a:cs typeface="+mj-cs"/>
                <a:sym typeface="Calibri"/>
              </a:rPr>
              <a:t>Sections 41-44</a:t>
            </a:r>
            <a:r>
              <a:rPr>
                <a:latin typeface="+mj-lt"/>
                <a:ea typeface="+mj-ea"/>
                <a:cs typeface="+mj-cs"/>
                <a:sym typeface="Calibri"/>
              </a:rPr>
              <a:t>)</a:t>
            </a:r>
          </a:p>
        </p:txBody>
      </p:sp>
      <p:sp>
        <p:nvSpPr>
          <p:cNvPr id="137" name="Content Placeholder 2"/>
          <p:cNvSpPr txBox="1"/>
          <p:nvPr>
            <p:ph type="body" idx="1"/>
          </p:nvPr>
        </p:nvSpPr>
        <p:spPr>
          <a:xfrm>
            <a:off x="1451578" y="1716258"/>
            <a:ext cx="9603277" cy="4403188"/>
          </a:xfrm>
          <a:prstGeom prst="rect">
            <a:avLst/>
          </a:prstGeom>
        </p:spPr>
        <p:txBody>
          <a:bodyPr/>
          <a:lstStyle/>
          <a:p>
            <a:pPr/>
            <a:r>
              <a:t>Independent and collegial body</a:t>
            </a:r>
          </a:p>
          <a:p>
            <a:pPr/>
            <a:r>
              <a:t>Composed of a Chairperson and 6 Members</a:t>
            </a:r>
          </a:p>
          <a:p>
            <a:pPr/>
            <a:r>
              <a:t>Chairperson is selected from among the CHR Commissioners in an en banc session</a:t>
            </a:r>
          </a:p>
          <a:p>
            <a:pPr/>
            <a:r>
              <a:t>Members are jointly nominated by 2 representatives each of  PAHRA, Karapatan, FLAG AND NUPL (appointed by the CHR)</a:t>
            </a:r>
          </a:p>
          <a:p>
            <a:pPr/>
            <a:r>
              <a:t>Attached to the CHR for administrative and budgetary purposes </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Title 1"/>
          <p:cNvSpPr txBox="1"/>
          <p:nvPr>
            <p:ph type="title"/>
          </p:nvPr>
        </p:nvSpPr>
        <p:spPr>
          <a:xfrm>
            <a:off x="1451578" y="804516"/>
            <a:ext cx="9603277" cy="531916"/>
          </a:xfrm>
          <a:prstGeom prst="rect">
            <a:avLst/>
          </a:prstGeom>
        </p:spPr>
        <p:txBody>
          <a:bodyPr/>
          <a:lstStyle/>
          <a:p>
            <a:pPr defTabSz="795527">
              <a:defRPr sz="3300"/>
            </a:pPr>
            <a:r>
              <a:t>8.  </a:t>
            </a:r>
            <a:r>
              <a:rPr sz="3100">
                <a:latin typeface="+mj-lt"/>
                <a:ea typeface="+mj-ea"/>
                <a:cs typeface="+mj-cs"/>
                <a:sym typeface="Calibri"/>
              </a:rPr>
              <a:t>PENALTIES FOR VIOLATIONS</a:t>
            </a:r>
          </a:p>
        </p:txBody>
      </p:sp>
      <p:sp>
        <p:nvSpPr>
          <p:cNvPr id="140" name="Content Placeholder 2"/>
          <p:cNvSpPr txBox="1"/>
          <p:nvPr>
            <p:ph type="body" idx="1"/>
          </p:nvPr>
        </p:nvSpPr>
        <p:spPr>
          <a:xfrm>
            <a:off x="1451578" y="1336430"/>
            <a:ext cx="9603277" cy="4129918"/>
          </a:xfrm>
          <a:prstGeom prst="rect">
            <a:avLst/>
          </a:prstGeom>
        </p:spPr>
        <p:txBody>
          <a:bodyPr/>
          <a:lstStyle/>
          <a:p>
            <a:pPr>
              <a:lnSpc>
                <a:spcPct val="81000"/>
              </a:lnSpc>
            </a:pPr>
          </a:p>
          <a:p>
            <a:pPr>
              <a:lnSpc>
                <a:spcPct val="81000"/>
              </a:lnSpc>
              <a:defRPr b="1"/>
            </a:pPr>
            <a:r>
              <a:t>IMPRISONMENT </a:t>
            </a:r>
            <a:r>
              <a:rPr sz="2400"/>
              <a:t>(without privilege of parole),</a:t>
            </a:r>
            <a:r>
              <a:t> FINE OR BOTH</a:t>
            </a:r>
          </a:p>
          <a:p>
            <a:pPr>
              <a:lnSpc>
                <a:spcPct val="81000"/>
              </a:lnSpc>
              <a:defRPr b="1"/>
            </a:pPr>
            <a:r>
              <a:t>AGGRAVATING CIRCUMSTANCE</a:t>
            </a:r>
          </a:p>
          <a:p>
            <a:pPr>
              <a:lnSpc>
                <a:spcPct val="81000"/>
              </a:lnSpc>
              <a:defRPr b="1"/>
            </a:pPr>
            <a:r>
              <a:t>NON-APPLICABILITY OF THE PROBATION LAW</a:t>
            </a:r>
          </a:p>
          <a:p>
            <a:pPr>
              <a:lnSpc>
                <a:spcPct val="81000"/>
              </a:lnSpc>
            </a:pPr>
            <a:r>
              <a:t>9.  </a:t>
            </a:r>
            <a:r>
              <a:rPr sz="3500"/>
              <a:t> IRR  </a:t>
            </a:r>
            <a:r>
              <a:t>(CHR, Member of the House Committee on HR, Member of the Senate Committee on Justice and HR, in consultation with PAHRA, Karapatan, FLAG, NUPL and other HR organizations and individual HRDs) within 60 days from effectivity</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Title 1"/>
          <p:cNvSpPr txBox="1"/>
          <p:nvPr>
            <p:ph type="ctrTitle"/>
          </p:nvPr>
        </p:nvSpPr>
        <p:spPr>
          <a:prstGeom prst="rect">
            <a:avLst/>
          </a:prstGeom>
        </p:spPr>
        <p:txBody>
          <a:bodyPr/>
          <a:lstStyle/>
          <a:p>
            <a:pPr defTabSz="758951">
              <a:defRPr sz="2900">
                <a:latin typeface="+mj-lt"/>
                <a:ea typeface="+mj-ea"/>
                <a:cs typeface="+mj-cs"/>
                <a:sym typeface="Calibri"/>
              </a:defRPr>
            </a:pPr>
            <a:br/>
            <a:r>
              <a:t>10. Status and Next Steps</a:t>
            </a:r>
            <a:br/>
          </a:p>
        </p:txBody>
      </p:sp>
      <p:sp>
        <p:nvSpPr>
          <p:cNvPr id="143" name="Content Placeholder 2"/>
          <p:cNvSpPr txBox="1"/>
          <p:nvPr>
            <p:ph type="subTitle" sz="quarter" idx="1"/>
          </p:nvPr>
        </p:nvSpPr>
        <p:spPr>
          <a:prstGeom prst="rect">
            <a:avLst/>
          </a:prstGeom>
        </p:spPr>
        <p:txBody>
          <a:bodyPr/>
          <a:lstStyle/>
          <a:p>
            <a:pPr/>
            <a:r>
              <a:t>NATIONAL LEVEL </a:t>
            </a:r>
          </a:p>
          <a:p>
            <a:pPr/>
            <a:r>
              <a:t>REGIONAL, CITY AND LOCAL LEVELS</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9" name="Title 3"/>
          <p:cNvSpPr txBox="1"/>
          <p:nvPr>
            <p:ph type="title"/>
          </p:nvPr>
        </p:nvSpPr>
        <p:spPr>
          <a:xfrm>
            <a:off x="1371600" y="2071253"/>
            <a:ext cx="9530862" cy="4005990"/>
          </a:xfrm>
          <a:prstGeom prst="rect">
            <a:avLst/>
          </a:prstGeom>
        </p:spPr>
        <p:txBody>
          <a:bodyPr/>
          <a:lstStyle/>
          <a:p>
            <a:pPr algn="ctr">
              <a:defRPr b="1" sz="6000">
                <a:effectLst>
                  <a:outerShdw sx="100000" sy="100000" kx="0" ky="0" algn="b" rotWithShape="0" blurRad="38100" dist="38100" dir="2700000">
                    <a:srgbClr val="000000">
                      <a:alpha val="43137"/>
                    </a:srgbClr>
                  </a:outerShdw>
                </a:effectLst>
                <a:latin typeface="+mj-lt"/>
                <a:ea typeface="+mj-ea"/>
                <a:cs typeface="+mj-cs"/>
                <a:sym typeface="Calibri"/>
              </a:defRPr>
            </a:pPr>
            <a:r>
              <a:t>AN ACT TO PROMOTE AND PROTECT THE RIGHTS OF HUMAN RIGHTS DEFENDERS</a:t>
            </a:r>
            <a:br/>
            <a:br/>
            <a:r>
              <a:rPr sz="2800"/>
              <a:t>The Human Rights Defenders Protection act</a:t>
            </a:r>
          </a:p>
        </p:txBody>
      </p:sp>
      <p:pic>
        <p:nvPicPr>
          <p:cNvPr id="100" name="Picture 5" descr="Picture 5"/>
          <p:cNvPicPr>
            <a:picLocks noChangeAspect="1"/>
          </p:cNvPicPr>
          <p:nvPr/>
        </p:nvPicPr>
        <p:blipFill>
          <a:blip r:embed="rId2">
            <a:extLst/>
          </a:blip>
          <a:stretch>
            <a:fillRect/>
          </a:stretch>
        </p:blipFill>
        <p:spPr>
          <a:xfrm>
            <a:off x="4437743" y="119253"/>
            <a:ext cx="3316512" cy="1835057"/>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2" name="Title 1"/>
          <p:cNvSpPr txBox="1"/>
          <p:nvPr>
            <p:ph type="title"/>
          </p:nvPr>
        </p:nvSpPr>
        <p:spPr>
          <a:prstGeom prst="rect">
            <a:avLst/>
          </a:prstGeom>
        </p:spPr>
        <p:txBody>
          <a:bodyPr/>
          <a:lstStyle>
            <a:lvl1pPr>
              <a:defRPr>
                <a:latin typeface="+mj-lt"/>
                <a:ea typeface="+mj-ea"/>
                <a:cs typeface="+mj-cs"/>
                <a:sym typeface="Calibri"/>
              </a:defRPr>
            </a:lvl1pPr>
          </a:lstStyle>
          <a:p>
            <a:pPr/>
            <a:r>
              <a:t>EXPLANATORY NOTE</a:t>
            </a:r>
          </a:p>
        </p:txBody>
      </p:sp>
      <p:sp>
        <p:nvSpPr>
          <p:cNvPr id="103" name="Content Placeholder 2"/>
          <p:cNvSpPr txBox="1"/>
          <p:nvPr>
            <p:ph type="body" idx="1"/>
          </p:nvPr>
        </p:nvSpPr>
        <p:spPr>
          <a:prstGeom prst="rect">
            <a:avLst/>
          </a:prstGeom>
        </p:spPr>
        <p:txBody>
          <a:bodyPr/>
          <a:lstStyle/>
          <a:p>
            <a:pPr/>
            <a:r>
              <a:t>The State values the dignity of every human person and guarantees respect for human rights </a:t>
            </a:r>
            <a:r>
              <a:rPr sz="3200"/>
              <a:t>(</a:t>
            </a:r>
            <a:r>
              <a:t>Sec 11, Art II, 1987 Constitution)</a:t>
            </a:r>
          </a:p>
          <a:p>
            <a:pPr/>
            <a:r>
              <a:t>3</a:t>
            </a:r>
            <a:r>
              <a:rPr baseline="30000"/>
              <a:t>rd</a:t>
            </a:r>
            <a:r>
              <a:t> Cycle, UPR, 11 recommendations referred to the situation of HRDs with the following as areas of common concern:  a protection system for the HRDs, an enabling environment to carry their work and the adoption of a national law for the promotion of the rights of HRDs.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5" name="Title 3"/>
          <p:cNvSpPr txBox="1"/>
          <p:nvPr>
            <p:ph type="title"/>
          </p:nvPr>
        </p:nvSpPr>
        <p:spPr>
          <a:xfrm>
            <a:off x="1371598" y="2071253"/>
            <a:ext cx="9446459" cy="4786747"/>
          </a:xfrm>
          <a:prstGeom prst="rect">
            <a:avLst/>
          </a:prstGeom>
        </p:spPr>
        <p:txBody>
          <a:bodyPr/>
          <a:lstStyle/>
          <a:p>
            <a:pPr>
              <a:defRPr sz="3600">
                <a:latin typeface="+mj-lt"/>
                <a:ea typeface="+mj-ea"/>
                <a:cs typeface="+mj-cs"/>
                <a:sym typeface="Calibri"/>
              </a:defRPr>
            </a:pPr>
            <a:r>
              <a:t>PURPOSES:</a:t>
            </a:r>
            <a:br/>
            <a:br/>
            <a:r>
              <a:t>1. TO INSTITUTIONALIZE AND ENFORCE STATE OBLIGATIONS TO PROVIDE PROTECTION FOR HRDS;  and</a:t>
            </a:r>
            <a:br/>
            <a:br/>
            <a:r>
              <a:t>2.TO ESTABLISH EFFECTIVE LEGAL REMEDY FOR THE VIOLATIONS OF THEIR RIGHTS.</a:t>
            </a:r>
          </a:p>
        </p:txBody>
      </p:sp>
      <p:pic>
        <p:nvPicPr>
          <p:cNvPr id="106" name="Picture 5" descr="Picture 5"/>
          <p:cNvPicPr>
            <a:picLocks noChangeAspect="1"/>
          </p:cNvPicPr>
          <p:nvPr/>
        </p:nvPicPr>
        <p:blipFill>
          <a:blip r:embed="rId2">
            <a:extLst/>
          </a:blip>
          <a:stretch>
            <a:fillRect/>
          </a:stretch>
        </p:blipFill>
        <p:spPr>
          <a:xfrm>
            <a:off x="4437743" y="119253"/>
            <a:ext cx="3316512" cy="1835057"/>
          </a:xfrm>
          <a:prstGeom prst="rect">
            <a:avLst/>
          </a:prstGeom>
          <a:ln w="12700">
            <a:miter lim="400000"/>
          </a:ln>
        </p:spPr>
      </p:pic>
      <p:sp>
        <p:nvSpPr>
          <p:cNvPr id="107" name="Rectangle 4"/>
          <p:cNvSpPr txBox="1"/>
          <p:nvPr/>
        </p:nvSpPr>
        <p:spPr>
          <a:xfrm>
            <a:off x="45718" y="6424861"/>
            <a:ext cx="12100564" cy="3708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lgn="ctr">
              <a:defRPr sz="2000">
                <a:solidFill>
                  <a:srgbClr val="FFFFFF"/>
                </a:solidFill>
                <a:latin typeface="Georgia"/>
                <a:ea typeface="Georgia"/>
                <a:cs typeface="Georgia"/>
                <a:sym typeface="Georgia"/>
              </a:defRPr>
            </a:lvl1pPr>
          </a:lstStyle>
          <a:p>
            <a:pPr/>
            <a:r>
              <a:t>HUMAN RIGHTS DEFENDERS BILL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9" name="Title 1"/>
          <p:cNvSpPr txBox="1"/>
          <p:nvPr>
            <p:ph type="title"/>
          </p:nvPr>
        </p:nvSpPr>
        <p:spPr>
          <a:prstGeom prst="rect">
            <a:avLst/>
          </a:prstGeom>
        </p:spPr>
        <p:txBody>
          <a:bodyPr/>
          <a:lstStyle>
            <a:lvl1pPr>
              <a:defRPr>
                <a:latin typeface="+mj-lt"/>
                <a:ea typeface="+mj-ea"/>
                <a:cs typeface="+mj-cs"/>
                <a:sym typeface="Calibri"/>
              </a:defRPr>
            </a:lvl1pPr>
          </a:lstStyle>
          <a:p>
            <a:pPr/>
            <a:r>
              <a:t>The bill’s formulation is guided by</a:t>
            </a:r>
          </a:p>
        </p:txBody>
      </p:sp>
      <p:sp>
        <p:nvSpPr>
          <p:cNvPr id="110" name="Content Placeholder 2"/>
          <p:cNvSpPr txBox="1"/>
          <p:nvPr>
            <p:ph type="body" idx="1"/>
          </p:nvPr>
        </p:nvSpPr>
        <p:spPr>
          <a:prstGeom prst="rect">
            <a:avLst/>
          </a:prstGeom>
        </p:spPr>
        <p:txBody>
          <a:bodyPr/>
          <a:lstStyle/>
          <a:p>
            <a:pPr>
              <a:defRPr b="1" sz="2400"/>
            </a:pPr>
            <a:r>
              <a:t>The United Nations Declaration on the Right and Responsibility of Individuals, Groups and Organs of Society to Promote and Protect Universally Recognized Human Rights and Fundamental Freedoms (Declaration for HRDs)</a:t>
            </a:r>
          </a:p>
          <a:p>
            <a:pPr>
              <a:defRPr b="1" sz="2400"/>
            </a:pPr>
            <a:r>
              <a:t>Model National Law on the Recognition and Protection of HRDs (ISHR)</a:t>
            </a:r>
          </a:p>
          <a:p>
            <a:pPr>
              <a:defRPr b="1" sz="2400"/>
            </a:pPr>
            <a:r>
              <a:t>National Context</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 name="Title 1"/>
          <p:cNvSpPr txBox="1"/>
          <p:nvPr>
            <p:ph type="title"/>
          </p:nvPr>
        </p:nvSpPr>
        <p:spPr>
          <a:prstGeom prst="rect">
            <a:avLst/>
          </a:prstGeom>
        </p:spPr>
        <p:txBody>
          <a:bodyPr/>
          <a:lstStyle>
            <a:lvl1pPr>
              <a:defRPr sz="3200"/>
            </a:lvl1pPr>
          </a:lstStyle>
          <a:p>
            <a:pPr/>
            <a:r>
              <a:t>SB No. 179</a:t>
            </a:r>
          </a:p>
        </p:txBody>
      </p:sp>
      <p:sp>
        <p:nvSpPr>
          <p:cNvPr id="113" name="Content Placeholder 2"/>
          <p:cNvSpPr txBox="1"/>
          <p:nvPr>
            <p:ph type="body" idx="1"/>
          </p:nvPr>
        </p:nvSpPr>
        <p:spPr>
          <a:prstGeom prst="rect">
            <a:avLst/>
          </a:prstGeom>
        </p:spPr>
        <p:txBody>
          <a:bodyPr/>
          <a:lstStyle/>
          <a:p>
            <a:pPr/>
            <a:r>
              <a:t>6 Chapters, 56 Provisions</a:t>
            </a:r>
          </a:p>
          <a:p>
            <a:pPr/>
          </a:p>
          <a:p>
            <a:pPr/>
            <a:r>
              <a:t>Chapter 1:	Preliminary Provisions</a:t>
            </a:r>
          </a:p>
          <a:p>
            <a:pPr/>
            <a:r>
              <a:t>Chapter 2:	Rights and Freedoms of HRDs</a:t>
            </a:r>
          </a:p>
          <a:p>
            <a:pPr/>
            <a:r>
              <a:t>Chapter 3:	Obligations of the State and Public Authorities</a:t>
            </a:r>
          </a:p>
          <a:p>
            <a:pPr/>
            <a:r>
              <a:t>Chapter 4: Human Rights Defenders Committee</a:t>
            </a:r>
          </a:p>
          <a:p>
            <a:pPr/>
            <a:r>
              <a:t>Chapter 5: Penalties</a:t>
            </a:r>
          </a:p>
          <a:p>
            <a:pPr/>
            <a:r>
              <a:t>Chapter 6:	Final Provisions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Title 3"/>
          <p:cNvSpPr txBox="1"/>
          <p:nvPr>
            <p:ph type="title"/>
          </p:nvPr>
        </p:nvSpPr>
        <p:spPr>
          <a:xfrm>
            <a:off x="1371600" y="2071253"/>
            <a:ext cx="9530862" cy="4753718"/>
          </a:xfrm>
          <a:prstGeom prst="rect">
            <a:avLst/>
          </a:prstGeom>
        </p:spPr>
        <p:txBody>
          <a:bodyPr/>
          <a:lstStyle/>
          <a:p>
            <a:pPr>
              <a:defRPr sz="2800"/>
            </a:pPr>
            <a:r>
              <a:t> </a:t>
            </a:r>
            <a:r>
              <a:rPr>
                <a:latin typeface="+mj-lt"/>
                <a:ea typeface="+mj-ea"/>
                <a:cs typeface="+mj-cs"/>
                <a:sym typeface="Calibri"/>
              </a:rPr>
              <a:t>SALIENT PROVISIONS:</a:t>
            </a:r>
            <a:br>
              <a:rPr>
                <a:latin typeface="+mj-lt"/>
                <a:ea typeface="+mj-ea"/>
                <a:cs typeface="+mj-cs"/>
                <a:sym typeface="Calibri"/>
              </a:rPr>
            </a:br>
            <a:br>
              <a:rPr>
                <a:latin typeface="+mj-lt"/>
                <a:ea typeface="+mj-ea"/>
                <a:cs typeface="+mj-cs"/>
                <a:sym typeface="Calibri"/>
              </a:rPr>
            </a:br>
            <a:r>
              <a:rPr>
                <a:latin typeface="+mj-lt"/>
                <a:ea typeface="+mj-ea"/>
                <a:cs typeface="+mj-cs"/>
                <a:sym typeface="Calibri"/>
              </a:rPr>
              <a:t>1. CONSTRUCTION in favor of HRDs (Section 2)</a:t>
            </a:r>
            <a:br>
              <a:rPr>
                <a:latin typeface="+mj-lt"/>
                <a:ea typeface="+mj-ea"/>
                <a:cs typeface="+mj-cs"/>
                <a:sym typeface="Calibri"/>
              </a:rPr>
            </a:br>
            <a:br>
              <a:rPr>
                <a:latin typeface="+mj-lt"/>
                <a:ea typeface="+mj-ea"/>
                <a:cs typeface="+mj-cs"/>
                <a:sym typeface="Calibri"/>
              </a:rPr>
            </a:br>
            <a:r>
              <a:rPr>
                <a:latin typeface="+mj-lt"/>
                <a:ea typeface="+mj-ea"/>
                <a:cs typeface="+mj-cs"/>
                <a:sym typeface="Calibri"/>
              </a:rPr>
              <a:t>2. DEFINES IN CLEAR LANGUAGE THE FOLLOWING TERMS:</a:t>
            </a:r>
            <a:br>
              <a:rPr>
                <a:latin typeface="+mj-lt"/>
                <a:ea typeface="+mj-ea"/>
                <a:cs typeface="+mj-cs"/>
                <a:sym typeface="Calibri"/>
              </a:rPr>
            </a:br>
            <a:r>
              <a:rPr>
                <a:latin typeface="+mj-lt"/>
                <a:ea typeface="+mj-ea"/>
                <a:cs typeface="+mj-cs"/>
                <a:sym typeface="Calibri"/>
              </a:rPr>
              <a:t>	- HUMAN RIGHTS and FUNDAMENTAL FREEDOMS</a:t>
            </a:r>
            <a:br>
              <a:rPr>
                <a:latin typeface="+mj-lt"/>
                <a:ea typeface="+mj-ea"/>
                <a:cs typeface="+mj-cs"/>
                <a:sym typeface="Calibri"/>
              </a:rPr>
            </a:br>
            <a:r>
              <a:rPr>
                <a:latin typeface="+mj-lt"/>
                <a:ea typeface="+mj-ea"/>
                <a:cs typeface="+mj-cs"/>
                <a:sym typeface="Calibri"/>
              </a:rPr>
              <a:t>	- HUMAN RIGHTS DEFENDER</a:t>
            </a:r>
            <a:br>
              <a:rPr>
                <a:latin typeface="+mj-lt"/>
                <a:ea typeface="+mj-ea"/>
                <a:cs typeface="+mj-cs"/>
                <a:sym typeface="Calibri"/>
              </a:rPr>
            </a:br>
            <a:r>
              <a:rPr>
                <a:latin typeface="+mj-lt"/>
                <a:ea typeface="+mj-ea"/>
                <a:cs typeface="+mj-cs"/>
                <a:sym typeface="Calibri"/>
              </a:rPr>
              <a:t>	- HUMAN RIGHTS ORGANIZATIONS </a:t>
            </a:r>
            <a:br>
              <a:rPr>
                <a:latin typeface="+mj-lt"/>
                <a:ea typeface="+mj-ea"/>
                <a:cs typeface="+mj-cs"/>
                <a:sym typeface="Calibri"/>
              </a:rPr>
            </a:br>
            <a:r>
              <a:rPr>
                <a:latin typeface="+mj-lt"/>
                <a:ea typeface="+mj-ea"/>
                <a:cs typeface="+mj-cs"/>
                <a:sym typeface="Calibri"/>
              </a:rPr>
              <a:t>	- INTIMIDATION AND REPRISAL (Section 4)</a:t>
            </a:r>
          </a:p>
        </p:txBody>
      </p:sp>
      <p:pic>
        <p:nvPicPr>
          <p:cNvPr id="116" name="Picture 5" descr="Picture 5"/>
          <p:cNvPicPr>
            <a:picLocks noChangeAspect="1"/>
          </p:cNvPicPr>
          <p:nvPr/>
        </p:nvPicPr>
        <p:blipFill>
          <a:blip r:embed="rId2">
            <a:extLst/>
          </a:blip>
          <a:stretch>
            <a:fillRect/>
          </a:stretch>
        </p:blipFill>
        <p:spPr>
          <a:xfrm>
            <a:off x="4437743" y="119253"/>
            <a:ext cx="3316512" cy="1835057"/>
          </a:xfrm>
          <a:prstGeom prst="rect">
            <a:avLst/>
          </a:prstGeom>
          <a:ln w="12700">
            <a:miter lim="400000"/>
          </a:ln>
        </p:spPr>
      </p:pic>
      <p:sp>
        <p:nvSpPr>
          <p:cNvPr id="117" name="Rectangle 4"/>
          <p:cNvSpPr txBox="1"/>
          <p:nvPr/>
        </p:nvSpPr>
        <p:spPr>
          <a:xfrm>
            <a:off x="45718" y="6424861"/>
            <a:ext cx="12100564" cy="3708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lgn="ctr">
              <a:defRPr sz="2000">
                <a:solidFill>
                  <a:srgbClr val="FFFFFF"/>
                </a:solidFill>
                <a:latin typeface="Georgia"/>
                <a:ea typeface="Georgia"/>
                <a:cs typeface="Georgia"/>
                <a:sym typeface="Georgia"/>
              </a:defRPr>
            </a:lvl1pPr>
          </a:lstStyle>
          <a:p>
            <a:pPr/>
            <a:r>
              <a:t>HUMAN RIGHTS DEFENDERS BILL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Title 1"/>
          <p:cNvSpPr txBox="1"/>
          <p:nvPr>
            <p:ph type="title"/>
          </p:nvPr>
        </p:nvSpPr>
        <p:spPr>
          <a:xfrm>
            <a:off x="838200" y="365125"/>
            <a:ext cx="10515600" cy="1843503"/>
          </a:xfrm>
          <a:prstGeom prst="rect">
            <a:avLst/>
          </a:prstGeom>
        </p:spPr>
        <p:txBody>
          <a:bodyPr/>
          <a:lstStyle/>
          <a:p>
            <a:pPr>
              <a:defRPr sz="3900"/>
            </a:pPr>
            <a:r>
              <a:t>3.  </a:t>
            </a:r>
            <a:r>
              <a:rPr>
                <a:latin typeface="+mj-lt"/>
                <a:ea typeface="+mj-ea"/>
                <a:cs typeface="+mj-cs"/>
                <a:sym typeface="Calibri"/>
              </a:rPr>
              <a:t>Rights and Freedoms</a:t>
            </a:r>
            <a:br>
              <a:rPr>
                <a:latin typeface="+mj-lt"/>
                <a:ea typeface="+mj-ea"/>
                <a:cs typeface="+mj-cs"/>
                <a:sym typeface="Calibri"/>
              </a:rPr>
            </a:br>
            <a:br>
              <a:rPr>
                <a:latin typeface="+mj-lt"/>
                <a:ea typeface="+mj-ea"/>
                <a:cs typeface="+mj-cs"/>
                <a:sym typeface="Calibri"/>
              </a:rPr>
            </a:br>
            <a:r>
              <a:rPr>
                <a:latin typeface="+mj-lt"/>
                <a:ea typeface="+mj-ea"/>
                <a:cs typeface="+mj-cs"/>
                <a:sym typeface="Calibri"/>
              </a:rPr>
              <a:t> </a:t>
            </a:r>
          </a:p>
        </p:txBody>
      </p:sp>
      <p:sp>
        <p:nvSpPr>
          <p:cNvPr id="120" name="Content Placeholder 2"/>
          <p:cNvSpPr txBox="1"/>
          <p:nvPr>
            <p:ph type="body" idx="1"/>
          </p:nvPr>
        </p:nvSpPr>
        <p:spPr>
          <a:xfrm>
            <a:off x="1451578" y="1322362"/>
            <a:ext cx="9603277" cy="4143984"/>
          </a:xfrm>
          <a:prstGeom prst="rect">
            <a:avLst/>
          </a:prstGeom>
        </p:spPr>
        <p:txBody>
          <a:bodyPr/>
          <a:lstStyle/>
          <a:p>
            <a:pPr marL="0" indent="0" defTabSz="877822">
              <a:lnSpc>
                <a:spcPct val="72000"/>
              </a:lnSpc>
              <a:spcBef>
                <a:spcPts val="900"/>
              </a:spcBef>
              <a:buSzTx/>
              <a:buNone/>
              <a:defRPr sz="800"/>
            </a:pPr>
            <a:br/>
            <a:r>
              <a:rPr sz="2500"/>
              <a:t>-</a:t>
            </a:r>
            <a:r>
              <a:rPr sz="2900"/>
              <a:t>To promote and protect human rights and fundamental 	freedoms</a:t>
            </a:r>
            <a:br>
              <a:rPr sz="2900"/>
            </a:br>
            <a:r>
              <a:rPr sz="2900"/>
              <a:t>- To form groups, associations and organizations</a:t>
            </a:r>
            <a:br>
              <a:rPr sz="2900"/>
            </a:br>
            <a:r>
              <a:rPr sz="2900"/>
              <a:t>- To solicit, receive and utilize resources</a:t>
            </a:r>
            <a:br>
              <a:rPr sz="2900"/>
            </a:br>
            <a:r>
              <a:rPr sz="2900"/>
              <a:t>- To seek, receive and disseminate information</a:t>
            </a:r>
            <a:br>
              <a:rPr sz="2900"/>
            </a:br>
            <a:r>
              <a:rPr sz="2900"/>
              <a:t>- To communicate with NGOs, governments and 	international organizations, including access to and 	communication with international and regional 	human rights bodies and mechanisms</a:t>
            </a:r>
            <a:r>
              <a:t>-</a:t>
            </a:r>
            <a:r>
              <a:rPr sz="3900"/>
              <a:t>.</a:t>
            </a:r>
            <a:br>
              <a:rPr sz="3900"/>
            </a:br>
            <a:r>
              <a:rPr sz="3900"/>
              <a:t>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Title 1"/>
          <p:cNvSpPr txBox="1"/>
          <p:nvPr>
            <p:ph type="title"/>
          </p:nvPr>
        </p:nvSpPr>
        <p:spPr>
          <a:prstGeom prst="rect">
            <a:avLst/>
          </a:prstGeom>
        </p:spPr>
        <p:txBody>
          <a:bodyPr/>
          <a:lstStyle/>
          <a:p>
            <a:pPr/>
            <a:br/>
            <a:r>
              <a:t>3. </a:t>
            </a:r>
            <a:r>
              <a:rPr sz="4000"/>
              <a:t>Rights and Freedoms</a:t>
            </a:r>
          </a:p>
        </p:txBody>
      </p:sp>
      <p:sp>
        <p:nvSpPr>
          <p:cNvPr id="123" name="Content Placeholder 2"/>
          <p:cNvSpPr txBox="1"/>
          <p:nvPr>
            <p:ph type="body" idx="1"/>
          </p:nvPr>
        </p:nvSpPr>
        <p:spPr>
          <a:xfrm>
            <a:off x="1451578" y="1336430"/>
            <a:ext cx="9603277" cy="4783018"/>
          </a:xfrm>
          <a:prstGeom prst="rect">
            <a:avLst/>
          </a:prstGeom>
        </p:spPr>
        <p:txBody>
          <a:bodyPr/>
          <a:lstStyle/>
          <a:p>
            <a:pPr/>
          </a:p>
          <a:p>
            <a:pPr/>
            <a:r>
              <a:t>To participate in public affairs </a:t>
            </a:r>
          </a:p>
          <a:p>
            <a:pPr/>
            <a:r>
              <a:t>Rights to privacy and to peaceful assembly </a:t>
            </a:r>
          </a:p>
          <a:p>
            <a:pPr/>
            <a:r>
              <a:t>Right to represent and advocate</a:t>
            </a:r>
          </a:p>
          <a:p>
            <a:pPr/>
            <a:r>
              <a:t>Freedom of movement </a:t>
            </a:r>
          </a:p>
          <a:p>
            <a:pPr/>
            <a:r>
              <a:t>Freedom from intimidation and reprisal; from defamation and stigmatization </a:t>
            </a:r>
          </a:p>
          <a:p>
            <a:pPr/>
            <a:r>
              <a:t>Right to establish sanctuary for HR victims and/or families</a:t>
            </a:r>
          </a:p>
          <a:p>
            <a:pPr/>
            <a:r>
              <a:t>Right to effective remedy and full reparation (Sections 5-22)</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